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89" r:id="rId8"/>
    <p:sldId id="263" r:id="rId9"/>
    <p:sldId id="264" r:id="rId10"/>
    <p:sldId id="290" r:id="rId11"/>
    <p:sldId id="265" r:id="rId12"/>
    <p:sldId id="266" r:id="rId13"/>
    <p:sldId id="269" r:id="rId14"/>
    <p:sldId id="267" r:id="rId15"/>
    <p:sldId id="268" r:id="rId16"/>
    <p:sldId id="270" r:id="rId17"/>
    <p:sldId id="291" r:id="rId18"/>
    <p:sldId id="262" r:id="rId19"/>
    <p:sldId id="272" r:id="rId20"/>
    <p:sldId id="271" r:id="rId21"/>
    <p:sldId id="273" r:id="rId22"/>
    <p:sldId id="274" r:id="rId23"/>
    <p:sldId id="275" r:id="rId24"/>
    <p:sldId id="276" r:id="rId25"/>
    <p:sldId id="277" r:id="rId26"/>
    <p:sldId id="278" r:id="rId27"/>
    <p:sldId id="279" r:id="rId28"/>
    <p:sldId id="280" r:id="rId29"/>
    <p:sldId id="282" r:id="rId30"/>
    <p:sldId id="281" r:id="rId31"/>
    <p:sldId id="283" r:id="rId32"/>
    <p:sldId id="284" r:id="rId33"/>
    <p:sldId id="285" r:id="rId34"/>
    <p:sldId id="286" r:id="rId35"/>
    <p:sldId id="287" r:id="rId36"/>
    <p:sldId id="288"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3BBFF-77C1-4BF1-A3B2-2505841100BA}" type="datetimeFigureOut">
              <a:rPr lang="en-US" dirty="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93879-1153-42D3-8EC7-7A3CC94658D3}"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E1496-D8B1-4FDC-98A5-AD2561A2EE12}"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AD3855-5B08-4570-810C-DE4498675D2C}"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C1B1A-3400-4A09-B018-5620D6ADA4AF}"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3EE65E-8B04-4250-B4A9-5C65F355F1A2}" type="datetimeFigureOut">
              <a:rPr lang="en-US" dirty="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5881F-8E44-4F15-AB98-80B7869E49CA}" type="datetimeFigureOut">
              <a:rPr lang="en-US" dirty="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dirty="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05854CA-19F4-4771-B6A2-DA5C0742B220}" type="datetimeFigureOut">
              <a:rPr lang="en-US" dirty="0"/>
              <a:t>5/27/2021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dirty="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dirty="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dirty="0"/>
              <a:t>5/27/2021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dirty="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07E718-B4F0-433E-A285-0013249184C0}" type="datetimeFigureOut">
              <a:rPr lang="en-US" dirty="0"/>
              <a:t>5/27/2021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dirty="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BB3B3F-C0CE-47CB-BCED-F49A710726FF}" type="datetimeFigureOut">
              <a:rPr lang="en-US" dirty="0"/>
              <a:t>5/27/2021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5079-5258-4C7A-B4D8-7B20FB4EEF83}"/>
              </a:ext>
            </a:extLst>
          </p:cNvPr>
          <p:cNvSpPr>
            <a:spLocks noGrp="1"/>
          </p:cNvSpPr>
          <p:nvPr>
            <p:ph type="ctrTitle"/>
          </p:nvPr>
        </p:nvSpPr>
        <p:spPr/>
        <p:txBody>
          <a:bodyPr/>
          <a:lstStyle/>
          <a:p>
            <a:r>
              <a:rPr lang="en-US" dirty="0"/>
              <a:t>TECHNICAL REPORT </a:t>
            </a:r>
            <a:endParaRPr lang="en-PK" dirty="0"/>
          </a:p>
        </p:txBody>
      </p:sp>
      <p:sp>
        <p:nvSpPr>
          <p:cNvPr id="3" name="Subtitle 2">
            <a:extLst>
              <a:ext uri="{FF2B5EF4-FFF2-40B4-BE49-F238E27FC236}">
                <a16:creationId xmlns:a16="http://schemas.microsoft.com/office/drawing/2014/main" id="{58E9C4DA-58E1-47F4-822B-449ACFFF4094}"/>
              </a:ext>
            </a:extLst>
          </p:cNvPr>
          <p:cNvSpPr>
            <a:spLocks noGrp="1"/>
          </p:cNvSpPr>
          <p:nvPr>
            <p:ph type="subTitle" idx="1"/>
          </p:nvPr>
        </p:nvSpPr>
        <p:spPr/>
        <p:txBody>
          <a:bodyPr/>
          <a:lstStyle/>
          <a:p>
            <a:r>
              <a:rPr lang="en-US" dirty="0"/>
              <a:t>RESEARCH STUDY FOR THE NECESSITY OF IMPLEMENTATION OF AN AUTOMATED POINT MANAGEMENT SYSTEM IN FAST NUCES KARACHI</a:t>
            </a:r>
            <a:endParaRPr lang="en-PK" dirty="0"/>
          </a:p>
        </p:txBody>
      </p:sp>
      <p:pic>
        <p:nvPicPr>
          <p:cNvPr id="5" name="Picture 4">
            <a:extLst>
              <a:ext uri="{FF2B5EF4-FFF2-40B4-BE49-F238E27FC236}">
                <a16:creationId xmlns:a16="http://schemas.microsoft.com/office/drawing/2014/main" id="{DEDA3755-0EE6-433E-B98D-7FB42374A93B}"/>
              </a:ext>
            </a:extLst>
          </p:cNvPr>
          <p:cNvPicPr>
            <a:picLocks noChangeAspect="1"/>
          </p:cNvPicPr>
          <p:nvPr/>
        </p:nvPicPr>
        <p:blipFill>
          <a:blip r:embed="rId2"/>
          <a:stretch>
            <a:fillRect/>
          </a:stretch>
        </p:blipFill>
        <p:spPr>
          <a:xfrm>
            <a:off x="177859" y="88777"/>
            <a:ext cx="1863266" cy="1863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89609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A18C-0F64-44BA-A7F7-B455DC4FF74B}"/>
              </a:ext>
            </a:extLst>
          </p:cNvPr>
          <p:cNvSpPr>
            <a:spLocks noGrp="1"/>
          </p:cNvSpPr>
          <p:nvPr>
            <p:ph type="title"/>
          </p:nvPr>
        </p:nvSpPr>
        <p:spPr/>
        <p:txBody>
          <a:bodyPr/>
          <a:lstStyle/>
          <a:p>
            <a:r>
              <a:rPr lang="en-US" dirty="0"/>
              <a:t>REVIEW OF LITERATURE</a:t>
            </a:r>
          </a:p>
        </p:txBody>
      </p:sp>
      <p:sp>
        <p:nvSpPr>
          <p:cNvPr id="3" name="Text Placeholder 2">
            <a:extLst>
              <a:ext uri="{FF2B5EF4-FFF2-40B4-BE49-F238E27FC236}">
                <a16:creationId xmlns:a16="http://schemas.microsoft.com/office/drawing/2014/main" id="{A3A384A5-2736-4B93-89FA-9D69E93AC5BD}"/>
              </a:ext>
            </a:extLst>
          </p:cNvPr>
          <p:cNvSpPr>
            <a:spLocks noGrp="1"/>
          </p:cNvSpPr>
          <p:nvPr>
            <p:ph type="body" idx="1"/>
          </p:nvPr>
        </p:nvSpPr>
        <p:spPr/>
        <p:txBody>
          <a:bodyPr/>
          <a:lstStyle/>
          <a:p>
            <a:r>
              <a:rPr lang="en-US" dirty="0"/>
              <a:t>OF THE TECHNICAL REPORT</a:t>
            </a:r>
          </a:p>
        </p:txBody>
      </p:sp>
      <p:pic>
        <p:nvPicPr>
          <p:cNvPr id="4" name="Picture 3">
            <a:extLst>
              <a:ext uri="{FF2B5EF4-FFF2-40B4-BE49-F238E27FC236}">
                <a16:creationId xmlns:a16="http://schemas.microsoft.com/office/drawing/2014/main" id="{66939B0B-8C8C-467B-A257-CBD6783582A1}"/>
              </a:ext>
            </a:extLst>
          </p:cNvPr>
          <p:cNvPicPr>
            <a:picLocks noChangeAspect="1"/>
          </p:cNvPicPr>
          <p:nvPr/>
        </p:nvPicPr>
        <p:blipFill>
          <a:blip r:embed="rId2"/>
          <a:stretch>
            <a:fillRect/>
          </a:stretch>
        </p:blipFill>
        <p:spPr>
          <a:xfrm>
            <a:off x="127431" y="131700"/>
            <a:ext cx="2065353" cy="201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9664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2113-9996-49DD-BE7F-D6E90DE6E5F0}"/>
              </a:ext>
            </a:extLst>
          </p:cNvPr>
          <p:cNvSpPr>
            <a:spLocks noGrp="1"/>
          </p:cNvSpPr>
          <p:nvPr>
            <p:ph type="title"/>
          </p:nvPr>
        </p:nvSpPr>
        <p:spPr/>
        <p:txBody>
          <a:bodyPr/>
          <a:lstStyle/>
          <a:p>
            <a:r>
              <a:rPr lang="en-US" dirty="0"/>
              <a:t>REVIEW OF LITERATURE</a:t>
            </a:r>
            <a:endParaRPr lang="en-PK" dirty="0"/>
          </a:p>
        </p:txBody>
      </p:sp>
      <p:sp>
        <p:nvSpPr>
          <p:cNvPr id="3" name="Content Placeholder 2">
            <a:extLst>
              <a:ext uri="{FF2B5EF4-FFF2-40B4-BE49-F238E27FC236}">
                <a16:creationId xmlns:a16="http://schemas.microsoft.com/office/drawing/2014/main" id="{67E012C7-DBFC-4039-B5AD-6D1373A6C6E9}"/>
              </a:ext>
            </a:extLst>
          </p:cNvPr>
          <p:cNvSpPr>
            <a:spLocks noGrp="1"/>
          </p:cNvSpPr>
          <p:nvPr>
            <p:ph idx="1"/>
          </p:nvPr>
        </p:nvSpPr>
        <p:spPr/>
        <p:txBody>
          <a:bodyPr>
            <a:normAutofit/>
          </a:bodyPr>
          <a:lstStyle/>
          <a:p>
            <a:r>
              <a:rPr lang="en-US" sz="2000" dirty="0"/>
              <a:t>The point management system is required to be developed in a modular fashion [7]</a:t>
            </a:r>
          </a:p>
          <a:p>
            <a:r>
              <a:rPr lang="en-US" sz="2000" dirty="0"/>
              <a:t>The system will be obtaining the real-time information of the people in point by using RFID [1]</a:t>
            </a:r>
          </a:p>
          <a:p>
            <a:r>
              <a:rPr lang="en-US" sz="2000" dirty="0"/>
              <a:t>The system will track the points in real-time by using GPS[5,6,8,10]</a:t>
            </a:r>
          </a:p>
          <a:p>
            <a:r>
              <a:rPr lang="en-US" sz="2000" dirty="0"/>
              <a:t>There is a need of an Intelligent Transportation System[10], by using safety sensors such as Radars, LiDAR, ultrasonic and, vision-based sensors [8,10]</a:t>
            </a:r>
          </a:p>
          <a:p>
            <a:r>
              <a:rPr lang="en-US" sz="2000" dirty="0"/>
              <a:t>The management of the data from the paper-based records for the Transportation System is time-consuming [2,4]</a:t>
            </a:r>
          </a:p>
        </p:txBody>
      </p:sp>
      <p:pic>
        <p:nvPicPr>
          <p:cNvPr id="5" name="Picture 4">
            <a:extLst>
              <a:ext uri="{FF2B5EF4-FFF2-40B4-BE49-F238E27FC236}">
                <a16:creationId xmlns:a16="http://schemas.microsoft.com/office/drawing/2014/main" id="{8A60D4FA-C47D-4F42-9752-03B418CBE02C}"/>
              </a:ext>
            </a:extLst>
          </p:cNvPr>
          <p:cNvPicPr>
            <a:picLocks noChangeAspect="1"/>
          </p:cNvPicPr>
          <p:nvPr/>
        </p:nvPicPr>
        <p:blipFill>
          <a:blip r:embed="rId2"/>
          <a:stretch>
            <a:fillRect/>
          </a:stretch>
        </p:blipFill>
        <p:spPr>
          <a:xfrm>
            <a:off x="10846217" y="753228"/>
            <a:ext cx="1105781" cy="1080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728646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652D-0076-48BA-BDAB-DE7E5217BBF6}"/>
              </a:ext>
            </a:extLst>
          </p:cNvPr>
          <p:cNvSpPr>
            <a:spLocks noGrp="1"/>
          </p:cNvSpPr>
          <p:nvPr>
            <p:ph type="title"/>
          </p:nvPr>
        </p:nvSpPr>
        <p:spPr/>
        <p:txBody>
          <a:bodyPr/>
          <a:lstStyle/>
          <a:p>
            <a:r>
              <a:rPr lang="en-US" dirty="0"/>
              <a:t>REVIEW OF LITERATURE (Cont.)</a:t>
            </a:r>
            <a:endParaRPr lang="en-PK" dirty="0"/>
          </a:p>
        </p:txBody>
      </p:sp>
      <p:sp>
        <p:nvSpPr>
          <p:cNvPr id="3" name="Content Placeholder 2">
            <a:extLst>
              <a:ext uri="{FF2B5EF4-FFF2-40B4-BE49-F238E27FC236}">
                <a16:creationId xmlns:a16="http://schemas.microsoft.com/office/drawing/2014/main" id="{B4B2977F-6484-4F19-8F79-1249340A8917}"/>
              </a:ext>
            </a:extLst>
          </p:cNvPr>
          <p:cNvSpPr>
            <a:spLocks noGrp="1"/>
          </p:cNvSpPr>
          <p:nvPr>
            <p:ph idx="1"/>
          </p:nvPr>
        </p:nvSpPr>
        <p:spPr/>
        <p:txBody>
          <a:bodyPr>
            <a:normAutofit/>
          </a:bodyPr>
          <a:lstStyle/>
          <a:p>
            <a:r>
              <a:rPr lang="en-US" sz="2000" dirty="0"/>
              <a:t>The database will be structured by means of the entities [4]</a:t>
            </a:r>
          </a:p>
          <a:p>
            <a:r>
              <a:rPr lang="en-US" sz="2000" dirty="0"/>
              <a:t>The system should use technologies such as PHP, JavaScript for development [2,4]</a:t>
            </a:r>
          </a:p>
          <a:p>
            <a:r>
              <a:rPr lang="en-US" sz="2000" dirty="0"/>
              <a:t>The system should use AJAX technology for faster access to databases for a more user-responsive experience [2] </a:t>
            </a:r>
          </a:p>
          <a:p>
            <a:r>
              <a:rPr lang="en-US" sz="2000" dirty="0"/>
              <a:t>The system will provide proper e-billing facility to the users</a:t>
            </a:r>
          </a:p>
          <a:p>
            <a:endParaRPr lang="en-PK" sz="2000" dirty="0"/>
          </a:p>
        </p:txBody>
      </p:sp>
      <p:pic>
        <p:nvPicPr>
          <p:cNvPr id="4" name="Picture 3">
            <a:extLst>
              <a:ext uri="{FF2B5EF4-FFF2-40B4-BE49-F238E27FC236}">
                <a16:creationId xmlns:a16="http://schemas.microsoft.com/office/drawing/2014/main" id="{A579E2C5-53E9-4940-AEDD-17BA980EE2B6}"/>
              </a:ext>
            </a:extLst>
          </p:cNvPr>
          <p:cNvPicPr>
            <a:picLocks noChangeAspect="1"/>
          </p:cNvPicPr>
          <p:nvPr/>
        </p:nvPicPr>
        <p:blipFill>
          <a:blip r:embed="rId2"/>
          <a:stretch>
            <a:fillRect/>
          </a:stretch>
        </p:blipFill>
        <p:spPr>
          <a:xfrm>
            <a:off x="10846217" y="753228"/>
            <a:ext cx="1105781" cy="1080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47349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E92F-6D30-42E9-B2F9-E73089419F6F}"/>
              </a:ext>
            </a:extLst>
          </p:cNvPr>
          <p:cNvSpPr>
            <a:spLocks noGrp="1"/>
          </p:cNvSpPr>
          <p:nvPr>
            <p:ph type="title"/>
          </p:nvPr>
        </p:nvSpPr>
        <p:spPr/>
        <p:txBody>
          <a:bodyPr/>
          <a:lstStyle/>
          <a:p>
            <a:r>
              <a:rPr lang="en-US" dirty="0"/>
              <a:t>INTRODUCTION</a:t>
            </a:r>
            <a:endParaRPr lang="en-PK" dirty="0"/>
          </a:p>
        </p:txBody>
      </p:sp>
      <p:sp>
        <p:nvSpPr>
          <p:cNvPr id="3" name="Text Placeholder 2">
            <a:extLst>
              <a:ext uri="{FF2B5EF4-FFF2-40B4-BE49-F238E27FC236}">
                <a16:creationId xmlns:a16="http://schemas.microsoft.com/office/drawing/2014/main" id="{5CC7F4CA-3847-45C2-979E-09C8C879D810}"/>
              </a:ext>
            </a:extLst>
          </p:cNvPr>
          <p:cNvSpPr>
            <a:spLocks noGrp="1"/>
          </p:cNvSpPr>
          <p:nvPr>
            <p:ph type="body" idx="1"/>
          </p:nvPr>
        </p:nvSpPr>
        <p:spPr/>
        <p:txBody>
          <a:bodyPr/>
          <a:lstStyle/>
          <a:p>
            <a:r>
              <a:rPr lang="en-US" dirty="0"/>
              <a:t>OF THE TECHNICAL REPORT</a:t>
            </a:r>
            <a:endParaRPr lang="en-PK" dirty="0"/>
          </a:p>
        </p:txBody>
      </p:sp>
      <p:pic>
        <p:nvPicPr>
          <p:cNvPr id="5" name="Picture 4">
            <a:extLst>
              <a:ext uri="{FF2B5EF4-FFF2-40B4-BE49-F238E27FC236}">
                <a16:creationId xmlns:a16="http://schemas.microsoft.com/office/drawing/2014/main" id="{8CF79DEA-1EA3-4899-882A-744819E41A82}"/>
              </a:ext>
            </a:extLst>
          </p:cNvPr>
          <p:cNvPicPr>
            <a:picLocks noChangeAspect="1"/>
          </p:cNvPicPr>
          <p:nvPr/>
        </p:nvPicPr>
        <p:blipFill>
          <a:blip r:embed="rId2"/>
          <a:stretch>
            <a:fillRect/>
          </a:stretch>
        </p:blipFill>
        <p:spPr>
          <a:xfrm>
            <a:off x="186430" y="192336"/>
            <a:ext cx="1997476" cy="1997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24999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84DE-9334-41C7-AAD6-7B158DACE7CC}"/>
              </a:ext>
            </a:extLst>
          </p:cNvPr>
          <p:cNvSpPr>
            <a:spLocks noGrp="1"/>
          </p:cNvSpPr>
          <p:nvPr>
            <p:ph type="title"/>
          </p:nvPr>
        </p:nvSpPr>
        <p:spPr/>
        <p:txBody>
          <a:bodyPr/>
          <a:lstStyle/>
          <a:p>
            <a:r>
              <a:rPr lang="en-US" dirty="0"/>
              <a:t>CURRENT SYSTEM</a:t>
            </a:r>
            <a:endParaRPr lang="en-PK" dirty="0"/>
          </a:p>
        </p:txBody>
      </p:sp>
      <p:sp>
        <p:nvSpPr>
          <p:cNvPr id="3" name="Content Placeholder 2">
            <a:extLst>
              <a:ext uri="{FF2B5EF4-FFF2-40B4-BE49-F238E27FC236}">
                <a16:creationId xmlns:a16="http://schemas.microsoft.com/office/drawing/2014/main" id="{127F9A73-3901-4424-AD1E-57F2605EF070}"/>
              </a:ext>
            </a:extLst>
          </p:cNvPr>
          <p:cNvSpPr>
            <a:spLocks noGrp="1"/>
          </p:cNvSpPr>
          <p:nvPr>
            <p:ph idx="1"/>
          </p:nvPr>
        </p:nvSpPr>
        <p:spPr/>
        <p:txBody>
          <a:bodyPr>
            <a:normAutofit/>
          </a:bodyPr>
          <a:lstStyle/>
          <a:p>
            <a:r>
              <a:rPr lang="en-US" sz="2000" dirty="0"/>
              <a:t>In the report, we focus on the current situation of the Point Management System in FAST NUCES Karachi</a:t>
            </a:r>
          </a:p>
          <a:p>
            <a:r>
              <a:rPr lang="en-US" sz="2000" dirty="0"/>
              <a:t>The current system is quite old and has problems with it</a:t>
            </a:r>
          </a:p>
          <a:p>
            <a:r>
              <a:rPr lang="en-US" sz="2000" dirty="0"/>
              <a:t>The university uses a paper-based registration system of Point service</a:t>
            </a:r>
          </a:p>
          <a:p>
            <a:r>
              <a:rPr lang="en-US" sz="2000" dirty="0"/>
              <a:t>Current fee management system operates manually</a:t>
            </a:r>
          </a:p>
          <a:p>
            <a:endParaRPr lang="en-US" sz="2000" dirty="0"/>
          </a:p>
          <a:p>
            <a:endParaRPr lang="en-PK" sz="2000" dirty="0"/>
          </a:p>
        </p:txBody>
      </p:sp>
      <p:pic>
        <p:nvPicPr>
          <p:cNvPr id="5" name="Picture 4">
            <a:extLst>
              <a:ext uri="{FF2B5EF4-FFF2-40B4-BE49-F238E27FC236}">
                <a16:creationId xmlns:a16="http://schemas.microsoft.com/office/drawing/2014/main" id="{E4A28A86-840F-49B6-9EB6-EBB710C616B4}"/>
              </a:ext>
            </a:extLst>
          </p:cNvPr>
          <p:cNvPicPr>
            <a:picLocks noChangeAspect="1"/>
          </p:cNvPicPr>
          <p:nvPr/>
        </p:nvPicPr>
        <p:blipFill>
          <a:blip r:embed="rId2"/>
          <a:stretch>
            <a:fillRect/>
          </a:stretch>
        </p:blipFill>
        <p:spPr>
          <a:xfrm>
            <a:off x="10733101" y="672259"/>
            <a:ext cx="1242876" cy="1242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50042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8D89-E43A-4D01-92DA-E9A4D2A151F7}"/>
              </a:ext>
            </a:extLst>
          </p:cNvPr>
          <p:cNvSpPr>
            <a:spLocks noGrp="1"/>
          </p:cNvSpPr>
          <p:nvPr>
            <p:ph type="title"/>
          </p:nvPr>
        </p:nvSpPr>
        <p:spPr/>
        <p:txBody>
          <a:bodyPr/>
          <a:lstStyle/>
          <a:p>
            <a:r>
              <a:rPr lang="en-US" dirty="0"/>
              <a:t>CURRENT SYSTEM - DISADVANTAGES</a:t>
            </a:r>
            <a:endParaRPr lang="en-PK" dirty="0"/>
          </a:p>
        </p:txBody>
      </p:sp>
      <p:sp>
        <p:nvSpPr>
          <p:cNvPr id="3" name="Content Placeholder 2">
            <a:extLst>
              <a:ext uri="{FF2B5EF4-FFF2-40B4-BE49-F238E27FC236}">
                <a16:creationId xmlns:a16="http://schemas.microsoft.com/office/drawing/2014/main" id="{A0D28152-2EE2-4893-80B7-CC41CE5D5E43}"/>
              </a:ext>
            </a:extLst>
          </p:cNvPr>
          <p:cNvSpPr>
            <a:spLocks noGrp="1"/>
          </p:cNvSpPr>
          <p:nvPr>
            <p:ph idx="1"/>
          </p:nvPr>
        </p:nvSpPr>
        <p:spPr/>
        <p:txBody>
          <a:bodyPr>
            <a:normAutofit/>
          </a:bodyPr>
          <a:lstStyle/>
          <a:p>
            <a:pPr marL="0" indent="0">
              <a:buNone/>
            </a:pPr>
            <a:r>
              <a:rPr lang="en-US" sz="2000" dirty="0"/>
              <a:t>The disadvantages of the current system are</a:t>
            </a:r>
          </a:p>
          <a:p>
            <a:r>
              <a:rPr lang="en-US" sz="2000" dirty="0"/>
              <a:t>Long waiting queues for Registration</a:t>
            </a:r>
          </a:p>
          <a:p>
            <a:r>
              <a:rPr lang="en-US" sz="2000" dirty="0"/>
              <a:t>No Real-Time information of Points, Drivers and Vehicles</a:t>
            </a:r>
          </a:p>
          <a:p>
            <a:r>
              <a:rPr lang="en-US" sz="2000" dirty="0"/>
              <a:t>No GPS Tracking of Points</a:t>
            </a:r>
          </a:p>
          <a:p>
            <a:r>
              <a:rPr lang="en-US" sz="2000" dirty="0"/>
              <a:t>No Safety and Security Sensors in Points</a:t>
            </a:r>
          </a:p>
          <a:p>
            <a:r>
              <a:rPr lang="en-US" sz="2000" dirty="0"/>
              <a:t>No E-Billing facility</a:t>
            </a:r>
          </a:p>
          <a:p>
            <a:r>
              <a:rPr lang="en-US" sz="2000" dirty="0"/>
              <a:t>No Online Registration</a:t>
            </a:r>
          </a:p>
          <a:p>
            <a:endParaRPr lang="en-US" sz="2000" dirty="0"/>
          </a:p>
        </p:txBody>
      </p:sp>
      <p:pic>
        <p:nvPicPr>
          <p:cNvPr id="5" name="Picture 4">
            <a:extLst>
              <a:ext uri="{FF2B5EF4-FFF2-40B4-BE49-F238E27FC236}">
                <a16:creationId xmlns:a16="http://schemas.microsoft.com/office/drawing/2014/main" id="{1E5ABBD1-1330-4185-AFBD-8A79F3439FF1}"/>
              </a:ext>
            </a:extLst>
          </p:cNvPr>
          <p:cNvPicPr>
            <a:picLocks noChangeAspect="1"/>
          </p:cNvPicPr>
          <p:nvPr/>
        </p:nvPicPr>
        <p:blipFill>
          <a:blip r:embed="rId2"/>
          <a:stretch>
            <a:fillRect/>
          </a:stretch>
        </p:blipFill>
        <p:spPr>
          <a:xfrm>
            <a:off x="10792833" y="753228"/>
            <a:ext cx="1176920" cy="1176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4621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6298-161B-4561-BEDB-592FED94D2DF}"/>
              </a:ext>
            </a:extLst>
          </p:cNvPr>
          <p:cNvSpPr>
            <a:spLocks noGrp="1"/>
          </p:cNvSpPr>
          <p:nvPr>
            <p:ph type="title"/>
          </p:nvPr>
        </p:nvSpPr>
        <p:spPr/>
        <p:txBody>
          <a:bodyPr/>
          <a:lstStyle/>
          <a:p>
            <a:r>
              <a:rPr lang="en-US" dirty="0"/>
              <a:t>AUTOMATED SYSTEM - RESOLUTION</a:t>
            </a:r>
            <a:endParaRPr lang="en-PK" dirty="0"/>
          </a:p>
        </p:txBody>
      </p:sp>
      <p:sp>
        <p:nvSpPr>
          <p:cNvPr id="3" name="Content Placeholder 2">
            <a:extLst>
              <a:ext uri="{FF2B5EF4-FFF2-40B4-BE49-F238E27FC236}">
                <a16:creationId xmlns:a16="http://schemas.microsoft.com/office/drawing/2014/main" id="{AB7C28ED-E341-4B6E-90AB-D1B9606B5992}"/>
              </a:ext>
            </a:extLst>
          </p:cNvPr>
          <p:cNvSpPr>
            <a:spLocks noGrp="1"/>
          </p:cNvSpPr>
          <p:nvPr>
            <p:ph idx="1"/>
          </p:nvPr>
        </p:nvSpPr>
        <p:spPr/>
        <p:txBody>
          <a:bodyPr>
            <a:normAutofit/>
          </a:bodyPr>
          <a:lstStyle/>
          <a:p>
            <a:r>
              <a:rPr lang="en-US" sz="2000" dirty="0"/>
              <a:t>The automated system will enhance the security of the passengers and vehicle</a:t>
            </a:r>
          </a:p>
          <a:p>
            <a:r>
              <a:rPr lang="en-US" sz="2000" dirty="0"/>
              <a:t> The automated system will provide reliable management of the point service </a:t>
            </a:r>
          </a:p>
          <a:p>
            <a:r>
              <a:rPr lang="en-US" sz="2000" dirty="0"/>
              <a:t>The automated system will use the Radars, LiDAR, ultrasonic sensors in order to provide safety</a:t>
            </a:r>
          </a:p>
          <a:p>
            <a:r>
              <a:rPr lang="en-US" sz="2000" dirty="0"/>
              <a:t>The automated system will use the geo sensors in order to provide the real-time information remotely</a:t>
            </a:r>
          </a:p>
          <a:p>
            <a:endParaRPr lang="en-PK" sz="2000" dirty="0"/>
          </a:p>
        </p:txBody>
      </p:sp>
      <p:pic>
        <p:nvPicPr>
          <p:cNvPr id="5" name="Picture 4">
            <a:extLst>
              <a:ext uri="{FF2B5EF4-FFF2-40B4-BE49-F238E27FC236}">
                <a16:creationId xmlns:a16="http://schemas.microsoft.com/office/drawing/2014/main" id="{7EB2F88C-530D-4906-868F-2E2AC8FB95BA}"/>
              </a:ext>
            </a:extLst>
          </p:cNvPr>
          <p:cNvPicPr>
            <a:picLocks noChangeAspect="1"/>
          </p:cNvPicPr>
          <p:nvPr/>
        </p:nvPicPr>
        <p:blipFill>
          <a:blip r:embed="rId2"/>
          <a:stretch>
            <a:fillRect/>
          </a:stretch>
        </p:blipFill>
        <p:spPr>
          <a:xfrm>
            <a:off x="10759736" y="698893"/>
            <a:ext cx="1189608" cy="1189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879197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A113-FA84-4076-859D-14BBEA23783E}"/>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2995AD2-1C19-42A9-9E4F-73381623D54E}"/>
              </a:ext>
            </a:extLst>
          </p:cNvPr>
          <p:cNvSpPr>
            <a:spLocks noGrp="1"/>
          </p:cNvSpPr>
          <p:nvPr>
            <p:ph type="body" idx="1"/>
          </p:nvPr>
        </p:nvSpPr>
        <p:spPr/>
        <p:txBody>
          <a:bodyPr/>
          <a:lstStyle/>
          <a:p>
            <a:r>
              <a:rPr lang="en-US" dirty="0"/>
              <a:t>FOR CONDUCTING RESEARCH FOR THE TECHNICAL REPORT</a:t>
            </a:r>
          </a:p>
        </p:txBody>
      </p:sp>
      <p:pic>
        <p:nvPicPr>
          <p:cNvPr id="4" name="Picture 3">
            <a:extLst>
              <a:ext uri="{FF2B5EF4-FFF2-40B4-BE49-F238E27FC236}">
                <a16:creationId xmlns:a16="http://schemas.microsoft.com/office/drawing/2014/main" id="{577356C4-3309-474F-BFE4-7F07CEEE8F16}"/>
              </a:ext>
            </a:extLst>
          </p:cNvPr>
          <p:cNvPicPr>
            <a:picLocks noChangeAspect="1"/>
          </p:cNvPicPr>
          <p:nvPr/>
        </p:nvPicPr>
        <p:blipFill>
          <a:blip r:embed="rId2"/>
          <a:stretch>
            <a:fillRect/>
          </a:stretch>
        </p:blipFill>
        <p:spPr>
          <a:xfrm>
            <a:off x="124287" y="60978"/>
            <a:ext cx="2059620" cy="2059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080098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6068-D48F-44A5-B533-FDFE3A7A2FA9}"/>
              </a:ext>
            </a:extLst>
          </p:cNvPr>
          <p:cNvSpPr>
            <a:spLocks noGrp="1"/>
          </p:cNvSpPr>
          <p:nvPr>
            <p:ph type="title"/>
          </p:nvPr>
        </p:nvSpPr>
        <p:spPr/>
        <p:txBody>
          <a:bodyPr/>
          <a:lstStyle/>
          <a:p>
            <a:r>
              <a:rPr lang="en-US" dirty="0"/>
              <a:t>RESARCH METHODOLOGY</a:t>
            </a:r>
            <a:endParaRPr lang="en-PK" dirty="0"/>
          </a:p>
        </p:txBody>
      </p:sp>
      <p:sp>
        <p:nvSpPr>
          <p:cNvPr id="3" name="Content Placeholder 2">
            <a:extLst>
              <a:ext uri="{FF2B5EF4-FFF2-40B4-BE49-F238E27FC236}">
                <a16:creationId xmlns:a16="http://schemas.microsoft.com/office/drawing/2014/main" id="{F720F2C4-FFA4-4E43-B255-4CAEE6B25E6D}"/>
              </a:ext>
            </a:extLst>
          </p:cNvPr>
          <p:cNvSpPr>
            <a:spLocks noGrp="1"/>
          </p:cNvSpPr>
          <p:nvPr>
            <p:ph idx="1"/>
          </p:nvPr>
        </p:nvSpPr>
        <p:spPr/>
        <p:txBody>
          <a:bodyPr>
            <a:normAutofit/>
          </a:bodyPr>
          <a:lstStyle/>
          <a:p>
            <a:r>
              <a:rPr lang="en-US" sz="2000" dirty="0"/>
              <a:t>Questionnaire based survey was conducted</a:t>
            </a:r>
          </a:p>
          <a:p>
            <a:r>
              <a:rPr lang="en-US" sz="2000" dirty="0"/>
              <a:t>The answers of the questions were categorical variables</a:t>
            </a:r>
          </a:p>
          <a:p>
            <a:r>
              <a:rPr lang="en-US" sz="2000" dirty="0"/>
              <a:t>The questions were covering different aspects of the importance of an automated system</a:t>
            </a:r>
          </a:p>
          <a:p>
            <a:r>
              <a:rPr lang="en-US" sz="2000" dirty="0"/>
              <a:t>The answers were describing the relevance of the implementation of this automated point management system</a:t>
            </a:r>
          </a:p>
          <a:p>
            <a:r>
              <a:rPr lang="en-US" sz="2000" dirty="0"/>
              <a:t>The respondents were the undergrads of FAST NUCES Karachi </a:t>
            </a:r>
            <a:endParaRPr lang="en-PK" sz="2000" dirty="0"/>
          </a:p>
        </p:txBody>
      </p:sp>
      <p:pic>
        <p:nvPicPr>
          <p:cNvPr id="5" name="Picture 4">
            <a:extLst>
              <a:ext uri="{FF2B5EF4-FFF2-40B4-BE49-F238E27FC236}">
                <a16:creationId xmlns:a16="http://schemas.microsoft.com/office/drawing/2014/main" id="{F7676340-42DF-4C40-9ED9-0A8895764226}"/>
              </a:ext>
            </a:extLst>
          </p:cNvPr>
          <p:cNvPicPr>
            <a:picLocks noChangeAspect="1"/>
          </p:cNvPicPr>
          <p:nvPr/>
        </p:nvPicPr>
        <p:blipFill>
          <a:blip r:embed="rId2"/>
          <a:stretch>
            <a:fillRect/>
          </a:stretch>
        </p:blipFill>
        <p:spPr>
          <a:xfrm>
            <a:off x="10724225" y="644300"/>
            <a:ext cx="1298794" cy="1298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19931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22AA-861B-408A-B69E-9D6C84379176}"/>
              </a:ext>
            </a:extLst>
          </p:cNvPr>
          <p:cNvSpPr>
            <a:spLocks noGrp="1"/>
          </p:cNvSpPr>
          <p:nvPr>
            <p:ph type="title"/>
          </p:nvPr>
        </p:nvSpPr>
        <p:spPr/>
        <p:txBody>
          <a:bodyPr/>
          <a:lstStyle/>
          <a:p>
            <a:r>
              <a:rPr lang="en-US" dirty="0"/>
              <a:t>RESULTS</a:t>
            </a:r>
            <a:endParaRPr lang="en-PK" dirty="0"/>
          </a:p>
        </p:txBody>
      </p:sp>
      <p:sp>
        <p:nvSpPr>
          <p:cNvPr id="3" name="Text Placeholder 2">
            <a:extLst>
              <a:ext uri="{FF2B5EF4-FFF2-40B4-BE49-F238E27FC236}">
                <a16:creationId xmlns:a16="http://schemas.microsoft.com/office/drawing/2014/main" id="{97E7BC26-22A1-42D4-8612-F091829D3C29}"/>
              </a:ext>
            </a:extLst>
          </p:cNvPr>
          <p:cNvSpPr>
            <a:spLocks noGrp="1"/>
          </p:cNvSpPr>
          <p:nvPr>
            <p:ph type="body" idx="1"/>
          </p:nvPr>
        </p:nvSpPr>
        <p:spPr/>
        <p:txBody>
          <a:bodyPr/>
          <a:lstStyle/>
          <a:p>
            <a:r>
              <a:rPr lang="en-US" dirty="0"/>
              <a:t>OF THE TECHNICAL REPORT</a:t>
            </a:r>
            <a:endParaRPr lang="en-PK" dirty="0"/>
          </a:p>
        </p:txBody>
      </p:sp>
      <p:pic>
        <p:nvPicPr>
          <p:cNvPr id="5" name="Picture 4">
            <a:extLst>
              <a:ext uri="{FF2B5EF4-FFF2-40B4-BE49-F238E27FC236}">
                <a16:creationId xmlns:a16="http://schemas.microsoft.com/office/drawing/2014/main" id="{768D0AB5-FD62-4195-BE61-90F8C2BD65EC}"/>
              </a:ext>
            </a:extLst>
          </p:cNvPr>
          <p:cNvPicPr>
            <a:picLocks noChangeAspect="1"/>
          </p:cNvPicPr>
          <p:nvPr/>
        </p:nvPicPr>
        <p:blipFill>
          <a:blip r:embed="rId2"/>
          <a:stretch>
            <a:fillRect/>
          </a:stretch>
        </p:blipFill>
        <p:spPr>
          <a:xfrm>
            <a:off x="85790" y="149175"/>
            <a:ext cx="2035973" cy="2035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416652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42E8-26FB-441F-869B-D34B224A2888}"/>
              </a:ext>
            </a:extLst>
          </p:cNvPr>
          <p:cNvSpPr>
            <a:spLocks noGrp="1"/>
          </p:cNvSpPr>
          <p:nvPr>
            <p:ph type="title"/>
          </p:nvPr>
        </p:nvSpPr>
        <p:spPr/>
        <p:txBody>
          <a:bodyPr/>
          <a:lstStyle/>
          <a:p>
            <a:r>
              <a:rPr lang="en-US" dirty="0"/>
              <a:t>CONTRIBUTORS</a:t>
            </a:r>
            <a:endParaRPr lang="en-PK" dirty="0"/>
          </a:p>
        </p:txBody>
      </p:sp>
      <p:pic>
        <p:nvPicPr>
          <p:cNvPr id="3" name="Picture 2">
            <a:extLst>
              <a:ext uri="{FF2B5EF4-FFF2-40B4-BE49-F238E27FC236}">
                <a16:creationId xmlns:a16="http://schemas.microsoft.com/office/drawing/2014/main" id="{E1C56D40-D935-4637-B755-AD48D957E07E}"/>
              </a:ext>
            </a:extLst>
          </p:cNvPr>
          <p:cNvPicPr>
            <a:picLocks noChangeAspect="1"/>
          </p:cNvPicPr>
          <p:nvPr/>
        </p:nvPicPr>
        <p:blipFill rotWithShape="1">
          <a:blip r:embed="rId2">
            <a:extLst>
              <a:ext uri="{28A0092B-C50C-407E-A947-70E740481C1C}">
                <a14:useLocalDpi xmlns:a14="http://schemas.microsoft.com/office/drawing/2010/main" val="0"/>
              </a:ext>
            </a:extLst>
          </a:blip>
          <a:srcRect t="16218" b="18613"/>
          <a:stretch/>
        </p:blipFill>
        <p:spPr>
          <a:xfrm>
            <a:off x="168302" y="2135613"/>
            <a:ext cx="2101431" cy="205089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7D170A1-085F-475B-941C-2F44D4415C3B}"/>
              </a:ext>
            </a:extLst>
          </p:cNvPr>
          <p:cNvPicPr>
            <a:picLocks noChangeAspect="1"/>
          </p:cNvPicPr>
          <p:nvPr/>
        </p:nvPicPr>
        <p:blipFill rotWithShape="1">
          <a:blip r:embed="rId3">
            <a:extLst>
              <a:ext uri="{28A0092B-C50C-407E-A947-70E740481C1C}">
                <a14:useLocalDpi xmlns:a14="http://schemas.microsoft.com/office/drawing/2010/main" val="0"/>
              </a:ext>
            </a:extLst>
          </a:blip>
          <a:srcRect l="17341" t="7251" r="18208" b="5335"/>
          <a:stretch/>
        </p:blipFill>
        <p:spPr>
          <a:xfrm>
            <a:off x="7240772" y="3130677"/>
            <a:ext cx="2267807" cy="22067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F2F3943-85B5-48D6-B0CE-B0D971F608B9}"/>
              </a:ext>
            </a:extLst>
          </p:cNvPr>
          <p:cNvPicPr>
            <a:picLocks noChangeAspect="1"/>
          </p:cNvPicPr>
          <p:nvPr/>
        </p:nvPicPr>
        <p:blipFill rotWithShape="1">
          <a:blip r:embed="rId4">
            <a:extLst>
              <a:ext uri="{28A0092B-C50C-407E-A947-70E740481C1C}">
                <a14:useLocalDpi xmlns:a14="http://schemas.microsoft.com/office/drawing/2010/main" val="0"/>
              </a:ext>
            </a:extLst>
          </a:blip>
          <a:srcRect l="16200" t="1354" r="9238" b="13511"/>
          <a:stretch/>
        </p:blipFill>
        <p:spPr>
          <a:xfrm>
            <a:off x="9610384" y="2253396"/>
            <a:ext cx="2044522" cy="20697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1441F0D-A79C-4039-95F7-D1DB2F0C5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2476" y="3382915"/>
            <a:ext cx="2069707" cy="206970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B523362-5EE4-4745-98C6-8E0D09067632}"/>
              </a:ext>
            </a:extLst>
          </p:cNvPr>
          <p:cNvPicPr>
            <a:picLocks noChangeAspect="1"/>
          </p:cNvPicPr>
          <p:nvPr/>
        </p:nvPicPr>
        <p:blipFill rotWithShape="1">
          <a:blip r:embed="rId6">
            <a:extLst>
              <a:ext uri="{28A0092B-C50C-407E-A947-70E740481C1C}">
                <a14:useLocalDpi xmlns:a14="http://schemas.microsoft.com/office/drawing/2010/main" val="0"/>
              </a:ext>
            </a:extLst>
          </a:blip>
          <a:srcRect t="1512" b="21464"/>
          <a:stretch/>
        </p:blipFill>
        <p:spPr>
          <a:xfrm>
            <a:off x="4882075" y="2359147"/>
            <a:ext cx="2148805" cy="220679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B2C4E68-A58F-4310-A4D2-27C0D83E3A74}"/>
              </a:ext>
            </a:extLst>
          </p:cNvPr>
          <p:cNvSpPr txBox="1"/>
          <p:nvPr/>
        </p:nvSpPr>
        <p:spPr>
          <a:xfrm>
            <a:off x="326382" y="4575461"/>
            <a:ext cx="2024482" cy="646331"/>
          </a:xfrm>
          <a:prstGeom prst="rect">
            <a:avLst/>
          </a:prstGeom>
          <a:noFill/>
        </p:spPr>
        <p:txBody>
          <a:bodyPr wrap="square">
            <a:spAutoFit/>
          </a:bodyPr>
          <a:lstStyle/>
          <a:p>
            <a:r>
              <a:rPr lang="en-US" b="1" dirty="0"/>
              <a:t>Sufyan Siddiqui</a:t>
            </a:r>
          </a:p>
          <a:p>
            <a:r>
              <a:rPr lang="en-US" b="1" dirty="0"/>
              <a:t>18K-1161</a:t>
            </a:r>
          </a:p>
        </p:txBody>
      </p:sp>
      <p:sp>
        <p:nvSpPr>
          <p:cNvPr id="8" name="TextBox 7">
            <a:extLst>
              <a:ext uri="{FF2B5EF4-FFF2-40B4-BE49-F238E27FC236}">
                <a16:creationId xmlns:a16="http://schemas.microsoft.com/office/drawing/2014/main" id="{DEA4F6E0-2E24-4CC8-A682-712F2E7A4A93}"/>
              </a:ext>
            </a:extLst>
          </p:cNvPr>
          <p:cNvSpPr txBox="1"/>
          <p:nvPr/>
        </p:nvSpPr>
        <p:spPr>
          <a:xfrm>
            <a:off x="2485747" y="5610744"/>
            <a:ext cx="2778711" cy="646331"/>
          </a:xfrm>
          <a:prstGeom prst="rect">
            <a:avLst/>
          </a:prstGeom>
          <a:noFill/>
        </p:spPr>
        <p:txBody>
          <a:bodyPr wrap="square" rtlCol="0">
            <a:spAutoFit/>
          </a:bodyPr>
          <a:lstStyle/>
          <a:p>
            <a:r>
              <a:rPr lang="en-US" b="1" dirty="0"/>
              <a:t>Muhammad Mudassir</a:t>
            </a:r>
          </a:p>
          <a:p>
            <a:r>
              <a:rPr lang="en-US" b="1" dirty="0"/>
              <a:t>18K-1042</a:t>
            </a:r>
          </a:p>
        </p:txBody>
      </p:sp>
      <p:sp>
        <p:nvSpPr>
          <p:cNvPr id="10" name="TextBox 9">
            <a:extLst>
              <a:ext uri="{FF2B5EF4-FFF2-40B4-BE49-F238E27FC236}">
                <a16:creationId xmlns:a16="http://schemas.microsoft.com/office/drawing/2014/main" id="{1CBFB238-741E-427A-9728-6DF5738C2E78}"/>
              </a:ext>
            </a:extLst>
          </p:cNvPr>
          <p:cNvSpPr txBox="1"/>
          <p:nvPr/>
        </p:nvSpPr>
        <p:spPr>
          <a:xfrm>
            <a:off x="5004926" y="4724060"/>
            <a:ext cx="1743619" cy="646331"/>
          </a:xfrm>
          <a:prstGeom prst="rect">
            <a:avLst/>
          </a:prstGeom>
          <a:noFill/>
        </p:spPr>
        <p:txBody>
          <a:bodyPr wrap="none" rtlCol="0">
            <a:spAutoFit/>
          </a:bodyPr>
          <a:lstStyle/>
          <a:p>
            <a:r>
              <a:rPr lang="en-US" b="1" dirty="0"/>
              <a:t>Ammarah Abid</a:t>
            </a:r>
          </a:p>
          <a:p>
            <a:r>
              <a:rPr lang="en-US" b="1" dirty="0"/>
              <a:t>18K-0214</a:t>
            </a:r>
          </a:p>
        </p:txBody>
      </p:sp>
      <p:sp>
        <p:nvSpPr>
          <p:cNvPr id="11" name="TextBox 10">
            <a:extLst>
              <a:ext uri="{FF2B5EF4-FFF2-40B4-BE49-F238E27FC236}">
                <a16:creationId xmlns:a16="http://schemas.microsoft.com/office/drawing/2014/main" id="{03BBAF11-D7E2-4532-AF26-589AC4845CB6}"/>
              </a:ext>
            </a:extLst>
          </p:cNvPr>
          <p:cNvSpPr txBox="1"/>
          <p:nvPr/>
        </p:nvSpPr>
        <p:spPr>
          <a:xfrm>
            <a:off x="7670307" y="5458441"/>
            <a:ext cx="1609736" cy="646331"/>
          </a:xfrm>
          <a:prstGeom prst="rect">
            <a:avLst/>
          </a:prstGeom>
          <a:noFill/>
        </p:spPr>
        <p:txBody>
          <a:bodyPr wrap="none" rtlCol="0">
            <a:spAutoFit/>
          </a:bodyPr>
          <a:lstStyle/>
          <a:p>
            <a:r>
              <a:rPr lang="en-US" b="1" dirty="0" err="1"/>
              <a:t>Sharyar</a:t>
            </a:r>
            <a:r>
              <a:rPr lang="en-US" b="1" dirty="0"/>
              <a:t> </a:t>
            </a:r>
            <a:r>
              <a:rPr lang="en-US" b="1" dirty="0" err="1"/>
              <a:t>Shafi</a:t>
            </a:r>
            <a:endParaRPr lang="en-US" b="1" dirty="0"/>
          </a:p>
          <a:p>
            <a:r>
              <a:rPr lang="en-US" b="1" dirty="0"/>
              <a:t>18K-0266</a:t>
            </a:r>
          </a:p>
        </p:txBody>
      </p:sp>
      <p:sp>
        <p:nvSpPr>
          <p:cNvPr id="12" name="TextBox 11">
            <a:extLst>
              <a:ext uri="{FF2B5EF4-FFF2-40B4-BE49-F238E27FC236}">
                <a16:creationId xmlns:a16="http://schemas.microsoft.com/office/drawing/2014/main" id="{45B3AA2A-4D9A-46A9-9EA2-FD860600238A}"/>
              </a:ext>
            </a:extLst>
          </p:cNvPr>
          <p:cNvSpPr txBox="1"/>
          <p:nvPr/>
        </p:nvSpPr>
        <p:spPr>
          <a:xfrm>
            <a:off x="9816556" y="4419167"/>
            <a:ext cx="1691489" cy="646331"/>
          </a:xfrm>
          <a:prstGeom prst="rect">
            <a:avLst/>
          </a:prstGeom>
          <a:noFill/>
        </p:spPr>
        <p:txBody>
          <a:bodyPr wrap="none" rtlCol="0">
            <a:spAutoFit/>
          </a:bodyPr>
          <a:lstStyle/>
          <a:p>
            <a:r>
              <a:rPr lang="en-US" b="1" dirty="0"/>
              <a:t>Mariam </a:t>
            </a:r>
            <a:r>
              <a:rPr lang="en-US" b="1" dirty="0" err="1"/>
              <a:t>Munaf</a:t>
            </a:r>
            <a:endParaRPr lang="en-US" b="1" dirty="0"/>
          </a:p>
          <a:p>
            <a:r>
              <a:rPr lang="en-US" b="1" dirty="0"/>
              <a:t>18K-0143</a:t>
            </a:r>
          </a:p>
        </p:txBody>
      </p:sp>
      <p:pic>
        <p:nvPicPr>
          <p:cNvPr id="14" name="Picture 13">
            <a:extLst>
              <a:ext uri="{FF2B5EF4-FFF2-40B4-BE49-F238E27FC236}">
                <a16:creationId xmlns:a16="http://schemas.microsoft.com/office/drawing/2014/main" id="{9666D300-4584-492F-B85E-C955A89CCF03}"/>
              </a:ext>
            </a:extLst>
          </p:cNvPr>
          <p:cNvPicPr>
            <a:picLocks noChangeAspect="1"/>
          </p:cNvPicPr>
          <p:nvPr/>
        </p:nvPicPr>
        <p:blipFill>
          <a:blip r:embed="rId7"/>
          <a:stretch>
            <a:fillRect/>
          </a:stretch>
        </p:blipFill>
        <p:spPr>
          <a:xfrm>
            <a:off x="10797383" y="753228"/>
            <a:ext cx="1160837" cy="1160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5362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16C2-BDF0-432B-81CA-F709D1519F21}"/>
              </a:ext>
            </a:extLst>
          </p:cNvPr>
          <p:cNvSpPr>
            <a:spLocks noGrp="1"/>
          </p:cNvSpPr>
          <p:nvPr>
            <p:ph type="title"/>
          </p:nvPr>
        </p:nvSpPr>
        <p:spPr/>
        <p:txBody>
          <a:bodyPr/>
          <a:lstStyle/>
          <a:p>
            <a:r>
              <a:rPr lang="en-US" dirty="0"/>
              <a:t>FINDINGS – COMPARISON OF POINT SERVICE</a:t>
            </a:r>
            <a:endParaRPr lang="en-PK" dirty="0"/>
          </a:p>
        </p:txBody>
      </p:sp>
      <p:sp>
        <p:nvSpPr>
          <p:cNvPr id="3" name="Content Placeholder 2">
            <a:extLst>
              <a:ext uri="{FF2B5EF4-FFF2-40B4-BE49-F238E27FC236}">
                <a16:creationId xmlns:a16="http://schemas.microsoft.com/office/drawing/2014/main" id="{2A63BA46-78E9-4E8B-8D69-35C194F9A94B}"/>
              </a:ext>
            </a:extLst>
          </p:cNvPr>
          <p:cNvSpPr>
            <a:spLocks noGrp="1"/>
          </p:cNvSpPr>
          <p:nvPr>
            <p:ph idx="1"/>
          </p:nvPr>
        </p:nvSpPr>
        <p:spPr>
          <a:xfrm>
            <a:off x="680321" y="2336873"/>
            <a:ext cx="9613861" cy="1214710"/>
          </a:xfrm>
        </p:spPr>
        <p:txBody>
          <a:bodyPr>
            <a:normAutofit/>
          </a:bodyPr>
          <a:lstStyle/>
          <a:p>
            <a:r>
              <a:rPr lang="en-US" sz="2000" dirty="0"/>
              <a:t>63.5% of the individuals found it reasonable to use University Point Service </a:t>
            </a:r>
          </a:p>
          <a:p>
            <a:r>
              <a:rPr lang="en-US" sz="2000" dirty="0"/>
              <a:t>19% of the individuals find it difficult to use University Point Service </a:t>
            </a:r>
          </a:p>
          <a:p>
            <a:r>
              <a:rPr lang="en-US" sz="2000" dirty="0"/>
              <a:t>17.5% of the total individuals who took part in the survey it is declared easy</a:t>
            </a:r>
            <a:endParaRPr lang="en-PK" sz="2000" dirty="0"/>
          </a:p>
        </p:txBody>
      </p:sp>
      <p:pic>
        <p:nvPicPr>
          <p:cNvPr id="4" name="image5.png">
            <a:extLst>
              <a:ext uri="{FF2B5EF4-FFF2-40B4-BE49-F238E27FC236}">
                <a16:creationId xmlns:a16="http://schemas.microsoft.com/office/drawing/2014/main" id="{D569E969-3201-436A-8E54-580AB68C2F80}"/>
              </a:ext>
            </a:extLst>
          </p:cNvPr>
          <p:cNvPicPr/>
          <p:nvPr/>
        </p:nvPicPr>
        <p:blipFill>
          <a:blip r:embed="rId2"/>
          <a:srcRect l="15298" t="24791" r="24358" b="8151"/>
          <a:stretch>
            <a:fillRect/>
          </a:stretch>
        </p:blipFill>
        <p:spPr>
          <a:xfrm>
            <a:off x="2176112" y="3737111"/>
            <a:ext cx="6384791" cy="2855843"/>
          </a:xfrm>
          <a:prstGeom prst="rect">
            <a:avLst/>
          </a:prstGeom>
          <a:ln/>
        </p:spPr>
      </p:pic>
      <p:pic>
        <p:nvPicPr>
          <p:cNvPr id="5" name="Picture 4">
            <a:extLst>
              <a:ext uri="{FF2B5EF4-FFF2-40B4-BE49-F238E27FC236}">
                <a16:creationId xmlns:a16="http://schemas.microsoft.com/office/drawing/2014/main" id="{902C6DA8-BB6D-4FCE-8FB1-C58CC06678C2}"/>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540247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807-87C6-4B6E-ABA6-77F931AB94F6}"/>
              </a:ext>
            </a:extLst>
          </p:cNvPr>
          <p:cNvSpPr>
            <a:spLocks noGrp="1"/>
          </p:cNvSpPr>
          <p:nvPr>
            <p:ph type="title"/>
          </p:nvPr>
        </p:nvSpPr>
        <p:spPr/>
        <p:txBody>
          <a:bodyPr/>
          <a:lstStyle/>
          <a:p>
            <a:r>
              <a:rPr lang="en-US" dirty="0"/>
              <a:t>FINDINGS – NEED OF AN ONLINE POINT MANAGEMENT SYSTEM</a:t>
            </a:r>
            <a:endParaRPr lang="en-PK" dirty="0"/>
          </a:p>
        </p:txBody>
      </p:sp>
      <p:sp>
        <p:nvSpPr>
          <p:cNvPr id="3" name="Content Placeholder 2">
            <a:extLst>
              <a:ext uri="{FF2B5EF4-FFF2-40B4-BE49-F238E27FC236}">
                <a16:creationId xmlns:a16="http://schemas.microsoft.com/office/drawing/2014/main" id="{3B782235-BC55-45C3-A71E-2A170A2C50A3}"/>
              </a:ext>
            </a:extLst>
          </p:cNvPr>
          <p:cNvSpPr>
            <a:spLocks noGrp="1"/>
          </p:cNvSpPr>
          <p:nvPr>
            <p:ph idx="1"/>
          </p:nvPr>
        </p:nvSpPr>
        <p:spPr>
          <a:xfrm>
            <a:off x="680321" y="2336873"/>
            <a:ext cx="9613861" cy="1333979"/>
          </a:xfrm>
        </p:spPr>
        <p:txBody>
          <a:bodyPr>
            <a:normAutofit/>
          </a:bodyPr>
          <a:lstStyle/>
          <a:p>
            <a:r>
              <a:rPr lang="en-US" sz="2000" dirty="0"/>
              <a:t>95.2% of the total individuals agreed to it making it quite accurate that Automation is necessary</a:t>
            </a:r>
          </a:p>
          <a:p>
            <a:r>
              <a:rPr lang="en-US" sz="2000" dirty="0"/>
              <a:t>The small number of people found themselves satisfied with the current paper-based system</a:t>
            </a:r>
            <a:endParaRPr lang="en-PK" sz="2000" dirty="0"/>
          </a:p>
        </p:txBody>
      </p:sp>
      <p:pic>
        <p:nvPicPr>
          <p:cNvPr id="4" name="image2.png">
            <a:extLst>
              <a:ext uri="{FF2B5EF4-FFF2-40B4-BE49-F238E27FC236}">
                <a16:creationId xmlns:a16="http://schemas.microsoft.com/office/drawing/2014/main" id="{6C0FB038-EB9B-4F74-BC1B-329F34773B5F}"/>
              </a:ext>
            </a:extLst>
          </p:cNvPr>
          <p:cNvPicPr/>
          <p:nvPr/>
        </p:nvPicPr>
        <p:blipFill>
          <a:blip r:embed="rId2"/>
          <a:srcRect l="14275" t="23367" r="23161"/>
          <a:stretch>
            <a:fillRect/>
          </a:stretch>
        </p:blipFill>
        <p:spPr>
          <a:xfrm>
            <a:off x="2292626" y="3856922"/>
            <a:ext cx="6069496" cy="2848678"/>
          </a:xfrm>
          <a:prstGeom prst="rect">
            <a:avLst/>
          </a:prstGeom>
          <a:ln/>
        </p:spPr>
      </p:pic>
      <p:pic>
        <p:nvPicPr>
          <p:cNvPr id="5" name="Picture 4">
            <a:extLst>
              <a:ext uri="{FF2B5EF4-FFF2-40B4-BE49-F238E27FC236}">
                <a16:creationId xmlns:a16="http://schemas.microsoft.com/office/drawing/2014/main" id="{0138B30D-AE28-44F1-B5B6-F32BC5866E5E}"/>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052459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EDE7-D3DE-4C6C-B2A9-48A6A20EFD46}"/>
              </a:ext>
            </a:extLst>
          </p:cNvPr>
          <p:cNvSpPr>
            <a:spLocks noGrp="1"/>
          </p:cNvSpPr>
          <p:nvPr>
            <p:ph type="title"/>
          </p:nvPr>
        </p:nvSpPr>
        <p:spPr/>
        <p:txBody>
          <a:bodyPr/>
          <a:lstStyle/>
          <a:p>
            <a:r>
              <a:rPr lang="en-US" dirty="0"/>
              <a:t>FINDINGS - Need of real-time information of Routes of Points</a:t>
            </a:r>
            <a:endParaRPr lang="en-PK" dirty="0"/>
          </a:p>
        </p:txBody>
      </p:sp>
      <p:sp>
        <p:nvSpPr>
          <p:cNvPr id="3" name="Content Placeholder 2">
            <a:extLst>
              <a:ext uri="{FF2B5EF4-FFF2-40B4-BE49-F238E27FC236}">
                <a16:creationId xmlns:a16="http://schemas.microsoft.com/office/drawing/2014/main" id="{46040BF4-35D3-4C16-B5F6-5BE5F33C6176}"/>
              </a:ext>
            </a:extLst>
          </p:cNvPr>
          <p:cNvSpPr>
            <a:spLocks noGrp="1"/>
          </p:cNvSpPr>
          <p:nvPr>
            <p:ph idx="1"/>
          </p:nvPr>
        </p:nvSpPr>
        <p:spPr>
          <a:xfrm>
            <a:off x="680321" y="2336873"/>
            <a:ext cx="9613861" cy="1092127"/>
          </a:xfrm>
        </p:spPr>
        <p:txBody>
          <a:bodyPr>
            <a:normAutofit/>
          </a:bodyPr>
          <a:lstStyle/>
          <a:p>
            <a:r>
              <a:rPr lang="en-US" sz="2000" dirty="0"/>
              <a:t>The majority of the individuals found it necessary to have real-time information of the daily routes </a:t>
            </a:r>
          </a:p>
          <a:p>
            <a:r>
              <a:rPr lang="en-US" sz="2000" dirty="0"/>
              <a:t>Only 3 individuals found it unnecessary to have this information</a:t>
            </a:r>
            <a:endParaRPr lang="en-PK" sz="2000" dirty="0"/>
          </a:p>
        </p:txBody>
      </p:sp>
      <p:pic>
        <p:nvPicPr>
          <p:cNvPr id="4" name="image11.png">
            <a:extLst>
              <a:ext uri="{FF2B5EF4-FFF2-40B4-BE49-F238E27FC236}">
                <a16:creationId xmlns:a16="http://schemas.microsoft.com/office/drawing/2014/main" id="{0FB05C46-B702-4B75-AC3C-BF02800EBE2D}"/>
              </a:ext>
            </a:extLst>
          </p:cNvPr>
          <p:cNvPicPr/>
          <p:nvPr/>
        </p:nvPicPr>
        <p:blipFill>
          <a:blip r:embed="rId2"/>
          <a:srcRect l="5128" t="27930" b="12848"/>
          <a:stretch>
            <a:fillRect/>
          </a:stretch>
        </p:blipFill>
        <p:spPr>
          <a:xfrm>
            <a:off x="2574235" y="4084144"/>
            <a:ext cx="5638800" cy="2144378"/>
          </a:xfrm>
          <a:prstGeom prst="rect">
            <a:avLst/>
          </a:prstGeom>
          <a:ln/>
        </p:spPr>
      </p:pic>
      <p:pic>
        <p:nvPicPr>
          <p:cNvPr id="5" name="Picture 4">
            <a:extLst>
              <a:ext uri="{FF2B5EF4-FFF2-40B4-BE49-F238E27FC236}">
                <a16:creationId xmlns:a16="http://schemas.microsoft.com/office/drawing/2014/main" id="{713C93FC-396F-4649-8369-657F062778A6}"/>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760124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E49D-2E11-483D-B1A1-9A7E9DFE52E2}"/>
              </a:ext>
            </a:extLst>
          </p:cNvPr>
          <p:cNvSpPr>
            <a:spLocks noGrp="1"/>
          </p:cNvSpPr>
          <p:nvPr>
            <p:ph type="title"/>
          </p:nvPr>
        </p:nvSpPr>
        <p:spPr/>
        <p:txBody>
          <a:bodyPr/>
          <a:lstStyle/>
          <a:p>
            <a:r>
              <a:rPr lang="en-US" dirty="0"/>
              <a:t>FINDINGS - Need of real-time information of Drivers</a:t>
            </a:r>
            <a:endParaRPr lang="en-PK" dirty="0"/>
          </a:p>
        </p:txBody>
      </p:sp>
      <p:sp>
        <p:nvSpPr>
          <p:cNvPr id="3" name="Content Placeholder 2">
            <a:extLst>
              <a:ext uri="{FF2B5EF4-FFF2-40B4-BE49-F238E27FC236}">
                <a16:creationId xmlns:a16="http://schemas.microsoft.com/office/drawing/2014/main" id="{8D2729C8-2228-4F4B-8EE6-B96DB1FEFBDC}"/>
              </a:ext>
            </a:extLst>
          </p:cNvPr>
          <p:cNvSpPr>
            <a:spLocks noGrp="1"/>
          </p:cNvSpPr>
          <p:nvPr>
            <p:ph idx="1"/>
          </p:nvPr>
        </p:nvSpPr>
        <p:spPr>
          <a:xfrm>
            <a:off x="680321" y="2336873"/>
            <a:ext cx="9613861" cy="750884"/>
          </a:xfrm>
        </p:spPr>
        <p:txBody>
          <a:bodyPr>
            <a:normAutofit/>
          </a:bodyPr>
          <a:lstStyle/>
          <a:p>
            <a:r>
              <a:rPr lang="en-US" sz="2000" dirty="0"/>
              <a:t>The majority of the individuals marked it extremely important to have the information of driver(s) they are travelling with to be more secure and safe</a:t>
            </a:r>
            <a:endParaRPr lang="en-PK" sz="2000" dirty="0"/>
          </a:p>
        </p:txBody>
      </p:sp>
      <p:pic>
        <p:nvPicPr>
          <p:cNvPr id="4" name="image10.png">
            <a:extLst>
              <a:ext uri="{FF2B5EF4-FFF2-40B4-BE49-F238E27FC236}">
                <a16:creationId xmlns:a16="http://schemas.microsoft.com/office/drawing/2014/main" id="{48821633-4464-4C1E-9202-9836E9BA5329}"/>
              </a:ext>
            </a:extLst>
          </p:cNvPr>
          <p:cNvPicPr/>
          <p:nvPr/>
        </p:nvPicPr>
        <p:blipFill>
          <a:blip r:embed="rId2"/>
          <a:srcRect l="5727" t="24807" r="1706" b="15686"/>
          <a:stretch>
            <a:fillRect/>
          </a:stretch>
        </p:blipFill>
        <p:spPr>
          <a:xfrm>
            <a:off x="2563302" y="3770244"/>
            <a:ext cx="5501640" cy="2551043"/>
          </a:xfrm>
          <a:prstGeom prst="rect">
            <a:avLst/>
          </a:prstGeom>
          <a:ln/>
        </p:spPr>
      </p:pic>
      <p:pic>
        <p:nvPicPr>
          <p:cNvPr id="5" name="Picture 4">
            <a:extLst>
              <a:ext uri="{FF2B5EF4-FFF2-40B4-BE49-F238E27FC236}">
                <a16:creationId xmlns:a16="http://schemas.microsoft.com/office/drawing/2014/main" id="{2DB321C7-1491-41AF-A076-05F5ED1303F6}"/>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7040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28FA-7717-4FB6-943F-EABC62BD116E}"/>
              </a:ext>
            </a:extLst>
          </p:cNvPr>
          <p:cNvSpPr>
            <a:spLocks noGrp="1"/>
          </p:cNvSpPr>
          <p:nvPr>
            <p:ph type="title"/>
          </p:nvPr>
        </p:nvSpPr>
        <p:spPr/>
        <p:txBody>
          <a:bodyPr/>
          <a:lstStyle/>
          <a:p>
            <a:r>
              <a:rPr lang="en-US" dirty="0"/>
              <a:t>FINDINGS - Need of real-time tracking of Points</a:t>
            </a:r>
            <a:endParaRPr lang="en-PK" dirty="0"/>
          </a:p>
        </p:txBody>
      </p:sp>
      <p:sp>
        <p:nvSpPr>
          <p:cNvPr id="3" name="Content Placeholder 2">
            <a:extLst>
              <a:ext uri="{FF2B5EF4-FFF2-40B4-BE49-F238E27FC236}">
                <a16:creationId xmlns:a16="http://schemas.microsoft.com/office/drawing/2014/main" id="{CCACF2DC-E473-494C-9E97-E212D32CE598}"/>
              </a:ext>
            </a:extLst>
          </p:cNvPr>
          <p:cNvSpPr>
            <a:spLocks noGrp="1"/>
          </p:cNvSpPr>
          <p:nvPr>
            <p:ph idx="1"/>
          </p:nvPr>
        </p:nvSpPr>
        <p:spPr>
          <a:xfrm>
            <a:off x="680321" y="2336873"/>
            <a:ext cx="9613861" cy="843649"/>
          </a:xfrm>
        </p:spPr>
        <p:txBody>
          <a:bodyPr>
            <a:normAutofit/>
          </a:bodyPr>
          <a:lstStyle/>
          <a:p>
            <a:r>
              <a:rPr lang="en-US" sz="2000" dirty="0"/>
              <a:t>69.8% of individuals found it important to have the real-time location information of Points through GPS Sensor</a:t>
            </a:r>
            <a:endParaRPr lang="en-PK" sz="2000" dirty="0"/>
          </a:p>
        </p:txBody>
      </p:sp>
      <p:pic>
        <p:nvPicPr>
          <p:cNvPr id="5" name="image10.png">
            <a:extLst>
              <a:ext uri="{FF2B5EF4-FFF2-40B4-BE49-F238E27FC236}">
                <a16:creationId xmlns:a16="http://schemas.microsoft.com/office/drawing/2014/main" id="{824082D6-0BB6-4872-B6B8-1240517F0299}"/>
              </a:ext>
            </a:extLst>
          </p:cNvPr>
          <p:cNvPicPr/>
          <p:nvPr/>
        </p:nvPicPr>
        <p:blipFill>
          <a:blip r:embed="rId2"/>
          <a:srcRect l="5727" t="24807" r="1706" b="15686"/>
          <a:stretch>
            <a:fillRect/>
          </a:stretch>
        </p:blipFill>
        <p:spPr>
          <a:xfrm>
            <a:off x="2736431" y="3988905"/>
            <a:ext cx="5501640" cy="2464904"/>
          </a:xfrm>
          <a:prstGeom prst="rect">
            <a:avLst/>
          </a:prstGeom>
          <a:ln/>
        </p:spPr>
      </p:pic>
      <p:pic>
        <p:nvPicPr>
          <p:cNvPr id="6" name="Picture 5">
            <a:extLst>
              <a:ext uri="{FF2B5EF4-FFF2-40B4-BE49-F238E27FC236}">
                <a16:creationId xmlns:a16="http://schemas.microsoft.com/office/drawing/2014/main" id="{108BD32A-2ACD-436D-A77D-6704E76993A3}"/>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1223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9600-9C8D-4CC7-A70E-0E814A7B0196}"/>
              </a:ext>
            </a:extLst>
          </p:cNvPr>
          <p:cNvSpPr>
            <a:spLocks noGrp="1"/>
          </p:cNvSpPr>
          <p:nvPr>
            <p:ph type="title"/>
          </p:nvPr>
        </p:nvSpPr>
        <p:spPr/>
        <p:txBody>
          <a:bodyPr/>
          <a:lstStyle/>
          <a:p>
            <a:r>
              <a:rPr lang="en-US" dirty="0"/>
              <a:t>FINDINGS - Satisfaction with the current paper-based registration system </a:t>
            </a:r>
            <a:endParaRPr lang="en-PK" dirty="0"/>
          </a:p>
        </p:txBody>
      </p:sp>
      <p:sp>
        <p:nvSpPr>
          <p:cNvPr id="3" name="Content Placeholder 2">
            <a:extLst>
              <a:ext uri="{FF2B5EF4-FFF2-40B4-BE49-F238E27FC236}">
                <a16:creationId xmlns:a16="http://schemas.microsoft.com/office/drawing/2014/main" id="{DC344D12-B1B6-47DF-81A1-D0711B42D638}"/>
              </a:ext>
            </a:extLst>
          </p:cNvPr>
          <p:cNvSpPr>
            <a:spLocks noGrp="1"/>
          </p:cNvSpPr>
          <p:nvPr>
            <p:ph idx="1"/>
          </p:nvPr>
        </p:nvSpPr>
        <p:spPr>
          <a:xfrm>
            <a:off x="680321" y="2336873"/>
            <a:ext cx="9613861" cy="1340605"/>
          </a:xfrm>
        </p:spPr>
        <p:txBody>
          <a:bodyPr>
            <a:normAutofit/>
          </a:bodyPr>
          <a:lstStyle/>
          <a:p>
            <a:r>
              <a:rPr lang="en-US" sz="2000" dirty="0"/>
              <a:t>Majority of the individuals are dissatisfied with the current paper-based registration system of points</a:t>
            </a:r>
          </a:p>
          <a:p>
            <a:r>
              <a:rPr lang="en-US" sz="2000" dirty="0"/>
              <a:t>14.3% were very dissatisfied with the current paper-based registration system of points</a:t>
            </a:r>
            <a:endParaRPr lang="en-PK" sz="2000" dirty="0"/>
          </a:p>
        </p:txBody>
      </p:sp>
      <p:pic>
        <p:nvPicPr>
          <p:cNvPr id="4" name="image1.png">
            <a:extLst>
              <a:ext uri="{FF2B5EF4-FFF2-40B4-BE49-F238E27FC236}">
                <a16:creationId xmlns:a16="http://schemas.microsoft.com/office/drawing/2014/main" id="{F310CCB3-03CB-457B-A149-ED93027C6F2B}"/>
              </a:ext>
            </a:extLst>
          </p:cNvPr>
          <p:cNvPicPr/>
          <p:nvPr/>
        </p:nvPicPr>
        <p:blipFill>
          <a:blip r:embed="rId2"/>
          <a:srcRect l="16837" t="26619" r="20171"/>
          <a:stretch>
            <a:fillRect/>
          </a:stretch>
        </p:blipFill>
        <p:spPr>
          <a:xfrm>
            <a:off x="2769704" y="3768107"/>
            <a:ext cx="4982817" cy="2590799"/>
          </a:xfrm>
          <a:prstGeom prst="rect">
            <a:avLst/>
          </a:prstGeom>
          <a:ln/>
        </p:spPr>
      </p:pic>
      <p:pic>
        <p:nvPicPr>
          <p:cNvPr id="5" name="Picture 4">
            <a:extLst>
              <a:ext uri="{FF2B5EF4-FFF2-40B4-BE49-F238E27FC236}">
                <a16:creationId xmlns:a16="http://schemas.microsoft.com/office/drawing/2014/main" id="{613FBA29-9776-4C56-B375-8B1696DFBA9A}"/>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82321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2398-870F-4311-9F7D-5781F5ADDA4B}"/>
              </a:ext>
            </a:extLst>
          </p:cNvPr>
          <p:cNvSpPr>
            <a:spLocks noGrp="1"/>
          </p:cNvSpPr>
          <p:nvPr>
            <p:ph type="title"/>
          </p:nvPr>
        </p:nvSpPr>
        <p:spPr/>
        <p:txBody>
          <a:bodyPr/>
          <a:lstStyle/>
          <a:p>
            <a:r>
              <a:rPr lang="en-US" dirty="0"/>
              <a:t>FINDINGS - Need of Online Registration</a:t>
            </a:r>
            <a:endParaRPr lang="en-PK" dirty="0"/>
          </a:p>
        </p:txBody>
      </p:sp>
      <p:sp>
        <p:nvSpPr>
          <p:cNvPr id="3" name="Content Placeholder 2">
            <a:extLst>
              <a:ext uri="{FF2B5EF4-FFF2-40B4-BE49-F238E27FC236}">
                <a16:creationId xmlns:a16="http://schemas.microsoft.com/office/drawing/2014/main" id="{1441F74C-9F5E-4F66-BAE0-4E2DA80CF741}"/>
              </a:ext>
            </a:extLst>
          </p:cNvPr>
          <p:cNvSpPr>
            <a:spLocks noGrp="1"/>
          </p:cNvSpPr>
          <p:nvPr>
            <p:ph idx="1"/>
          </p:nvPr>
        </p:nvSpPr>
        <p:spPr>
          <a:xfrm>
            <a:off x="680321" y="2336873"/>
            <a:ext cx="9613861" cy="843649"/>
          </a:xfrm>
        </p:spPr>
        <p:txBody>
          <a:bodyPr>
            <a:normAutofit/>
          </a:bodyPr>
          <a:lstStyle/>
          <a:p>
            <a:r>
              <a:rPr lang="en-US" sz="2000" dirty="0"/>
              <a:t>A large number of participants with a percentage of 77.8% indicated that they are in utmost need of an Online Registration System </a:t>
            </a:r>
            <a:endParaRPr lang="en-PK" sz="2000" dirty="0"/>
          </a:p>
        </p:txBody>
      </p:sp>
      <p:pic>
        <p:nvPicPr>
          <p:cNvPr id="4" name="image3.png">
            <a:extLst>
              <a:ext uri="{FF2B5EF4-FFF2-40B4-BE49-F238E27FC236}">
                <a16:creationId xmlns:a16="http://schemas.microsoft.com/office/drawing/2014/main" id="{0CA09FEB-B912-49A8-99E1-00FA722E280A}"/>
              </a:ext>
            </a:extLst>
          </p:cNvPr>
          <p:cNvPicPr/>
          <p:nvPr/>
        </p:nvPicPr>
        <p:blipFill>
          <a:blip r:embed="rId2"/>
          <a:srcRect l="17265" t="28246" r="26581" b="9573"/>
          <a:stretch>
            <a:fillRect/>
          </a:stretch>
        </p:blipFill>
        <p:spPr>
          <a:xfrm>
            <a:off x="3180522" y="3932580"/>
            <a:ext cx="4678017" cy="2261483"/>
          </a:xfrm>
          <a:prstGeom prst="rect">
            <a:avLst/>
          </a:prstGeom>
          <a:ln/>
        </p:spPr>
      </p:pic>
      <p:pic>
        <p:nvPicPr>
          <p:cNvPr id="5" name="Picture 4">
            <a:extLst>
              <a:ext uri="{FF2B5EF4-FFF2-40B4-BE49-F238E27FC236}">
                <a16:creationId xmlns:a16="http://schemas.microsoft.com/office/drawing/2014/main" id="{9E14E31E-403C-4C0F-A88E-F0B1FD2FC7C8}"/>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352474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8644-94F9-498B-B341-95DD30577C60}"/>
              </a:ext>
            </a:extLst>
          </p:cNvPr>
          <p:cNvSpPr>
            <a:spLocks noGrp="1"/>
          </p:cNvSpPr>
          <p:nvPr>
            <p:ph type="title"/>
          </p:nvPr>
        </p:nvSpPr>
        <p:spPr/>
        <p:txBody>
          <a:bodyPr/>
          <a:lstStyle/>
          <a:p>
            <a:r>
              <a:rPr lang="en-US" dirty="0"/>
              <a:t>FINDINGS - Need of E-Billing System</a:t>
            </a:r>
            <a:endParaRPr lang="en-PK" dirty="0"/>
          </a:p>
        </p:txBody>
      </p:sp>
      <p:sp>
        <p:nvSpPr>
          <p:cNvPr id="3" name="Content Placeholder 2">
            <a:extLst>
              <a:ext uri="{FF2B5EF4-FFF2-40B4-BE49-F238E27FC236}">
                <a16:creationId xmlns:a16="http://schemas.microsoft.com/office/drawing/2014/main" id="{5F972EAD-8143-4AA9-A0A8-0F44ED5F5F73}"/>
              </a:ext>
            </a:extLst>
          </p:cNvPr>
          <p:cNvSpPr>
            <a:spLocks noGrp="1"/>
          </p:cNvSpPr>
          <p:nvPr>
            <p:ph idx="1"/>
          </p:nvPr>
        </p:nvSpPr>
        <p:spPr>
          <a:xfrm>
            <a:off x="680321" y="2336874"/>
            <a:ext cx="9613861" cy="1080938"/>
          </a:xfrm>
        </p:spPr>
        <p:txBody>
          <a:bodyPr>
            <a:normAutofit/>
          </a:bodyPr>
          <a:lstStyle/>
          <a:p>
            <a:r>
              <a:rPr lang="en-PK" sz="2000" dirty="0"/>
              <a:t>65.1% </a:t>
            </a:r>
            <a:r>
              <a:rPr lang="en-US" sz="2000" dirty="0"/>
              <a:t>of the individuals supported the idea of e-billing facility</a:t>
            </a:r>
          </a:p>
          <a:p>
            <a:r>
              <a:rPr lang="en-US" sz="2000" dirty="0"/>
              <a:t>27% of individuals were not sure about the e-billing facility in automation of Point Management System</a:t>
            </a:r>
          </a:p>
          <a:p>
            <a:endParaRPr lang="en-US" sz="2000" dirty="0"/>
          </a:p>
          <a:p>
            <a:endParaRPr lang="en-US" sz="2000" dirty="0"/>
          </a:p>
          <a:p>
            <a:endParaRPr lang="en-PK" sz="2000" dirty="0"/>
          </a:p>
        </p:txBody>
      </p:sp>
      <p:pic>
        <p:nvPicPr>
          <p:cNvPr id="4" name="image4.png">
            <a:extLst>
              <a:ext uri="{FF2B5EF4-FFF2-40B4-BE49-F238E27FC236}">
                <a16:creationId xmlns:a16="http://schemas.microsoft.com/office/drawing/2014/main" id="{499C71A4-7D56-4444-85B0-197EA23EBD9C}"/>
              </a:ext>
            </a:extLst>
          </p:cNvPr>
          <p:cNvPicPr/>
          <p:nvPr/>
        </p:nvPicPr>
        <p:blipFill>
          <a:blip r:embed="rId2"/>
          <a:srcRect l="19145" t="27229" r="28033" b="7339"/>
          <a:stretch>
            <a:fillRect/>
          </a:stretch>
        </p:blipFill>
        <p:spPr>
          <a:xfrm>
            <a:off x="3114261" y="3801276"/>
            <a:ext cx="4253948" cy="2303496"/>
          </a:xfrm>
          <a:prstGeom prst="rect">
            <a:avLst/>
          </a:prstGeom>
          <a:ln/>
        </p:spPr>
      </p:pic>
      <p:pic>
        <p:nvPicPr>
          <p:cNvPr id="5" name="Picture 4">
            <a:extLst>
              <a:ext uri="{FF2B5EF4-FFF2-40B4-BE49-F238E27FC236}">
                <a16:creationId xmlns:a16="http://schemas.microsoft.com/office/drawing/2014/main" id="{9E8546FB-78B9-4C9E-9EF1-2A09131E0BD4}"/>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88022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7A35-80A3-42F1-B579-18B268F3FF74}"/>
              </a:ext>
            </a:extLst>
          </p:cNvPr>
          <p:cNvSpPr>
            <a:spLocks noGrp="1"/>
          </p:cNvSpPr>
          <p:nvPr>
            <p:ph type="title"/>
          </p:nvPr>
        </p:nvSpPr>
        <p:spPr/>
        <p:txBody>
          <a:bodyPr>
            <a:normAutofit/>
          </a:bodyPr>
          <a:lstStyle/>
          <a:p>
            <a:r>
              <a:rPr lang="en-US" dirty="0"/>
              <a:t>FINDINGS - Need of Intelligent Safety and Security Sensors</a:t>
            </a:r>
            <a:endParaRPr lang="en-PK" dirty="0"/>
          </a:p>
        </p:txBody>
      </p:sp>
      <p:sp>
        <p:nvSpPr>
          <p:cNvPr id="3" name="Content Placeholder 2">
            <a:extLst>
              <a:ext uri="{FF2B5EF4-FFF2-40B4-BE49-F238E27FC236}">
                <a16:creationId xmlns:a16="http://schemas.microsoft.com/office/drawing/2014/main" id="{F04BFE3E-041D-4C50-A35D-E764F5F5096D}"/>
              </a:ext>
            </a:extLst>
          </p:cNvPr>
          <p:cNvSpPr>
            <a:spLocks noGrp="1"/>
          </p:cNvSpPr>
          <p:nvPr>
            <p:ph idx="1"/>
          </p:nvPr>
        </p:nvSpPr>
        <p:spPr>
          <a:xfrm>
            <a:off x="680321" y="2336873"/>
            <a:ext cx="9613861" cy="1466501"/>
          </a:xfrm>
        </p:spPr>
        <p:txBody>
          <a:bodyPr>
            <a:normAutofit/>
          </a:bodyPr>
          <a:lstStyle/>
          <a:p>
            <a:r>
              <a:rPr lang="en-US" sz="2000" dirty="0"/>
              <a:t>The idea of safety and security sensors was supported by 79.4% of the individuals </a:t>
            </a:r>
          </a:p>
          <a:p>
            <a:r>
              <a:rPr lang="en-US" sz="2000" dirty="0"/>
              <a:t>14.3% of the individuals were unsure about the idea of safety and security sensors</a:t>
            </a:r>
            <a:endParaRPr lang="en-PK" sz="2000" dirty="0"/>
          </a:p>
        </p:txBody>
      </p:sp>
      <p:pic>
        <p:nvPicPr>
          <p:cNvPr id="4" name="image7.png">
            <a:extLst>
              <a:ext uri="{FF2B5EF4-FFF2-40B4-BE49-F238E27FC236}">
                <a16:creationId xmlns:a16="http://schemas.microsoft.com/office/drawing/2014/main" id="{4BA688A7-6691-4261-A85D-1C98C544C4B3}"/>
              </a:ext>
            </a:extLst>
          </p:cNvPr>
          <p:cNvPicPr/>
          <p:nvPr/>
        </p:nvPicPr>
        <p:blipFill>
          <a:blip r:embed="rId2"/>
          <a:srcRect l="18889" t="28448" r="27347" b="8761"/>
          <a:stretch>
            <a:fillRect/>
          </a:stretch>
        </p:blipFill>
        <p:spPr>
          <a:xfrm>
            <a:off x="3339548" y="4300660"/>
            <a:ext cx="4108174" cy="2086887"/>
          </a:xfrm>
          <a:prstGeom prst="rect">
            <a:avLst/>
          </a:prstGeom>
          <a:ln/>
        </p:spPr>
      </p:pic>
      <p:pic>
        <p:nvPicPr>
          <p:cNvPr id="5" name="Picture 4">
            <a:extLst>
              <a:ext uri="{FF2B5EF4-FFF2-40B4-BE49-F238E27FC236}">
                <a16:creationId xmlns:a16="http://schemas.microsoft.com/office/drawing/2014/main" id="{617AFE11-5FE5-4919-925C-50DDA4CD3FF2}"/>
              </a:ext>
            </a:extLst>
          </p:cNvPr>
          <p:cNvPicPr>
            <a:picLocks noChangeAspect="1"/>
          </p:cNvPicPr>
          <p:nvPr/>
        </p:nvPicPr>
        <p:blipFill>
          <a:blip r:embed="rId3"/>
          <a:stretch>
            <a:fillRect/>
          </a:stretch>
        </p:blipFill>
        <p:spPr>
          <a:xfrm>
            <a:off x="10783382" y="753228"/>
            <a:ext cx="1050552" cy="1050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59879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F7A0-D91A-4137-A870-F6D8A29AA6E4}"/>
              </a:ext>
            </a:extLst>
          </p:cNvPr>
          <p:cNvSpPr>
            <a:spLocks noGrp="1"/>
          </p:cNvSpPr>
          <p:nvPr>
            <p:ph type="title"/>
          </p:nvPr>
        </p:nvSpPr>
        <p:spPr/>
        <p:txBody>
          <a:bodyPr/>
          <a:lstStyle/>
          <a:p>
            <a:r>
              <a:rPr lang="en-US" dirty="0"/>
              <a:t>CONCLUSION</a:t>
            </a:r>
            <a:endParaRPr lang="en-PK" dirty="0"/>
          </a:p>
        </p:txBody>
      </p:sp>
      <p:sp>
        <p:nvSpPr>
          <p:cNvPr id="3" name="Text Placeholder 2">
            <a:extLst>
              <a:ext uri="{FF2B5EF4-FFF2-40B4-BE49-F238E27FC236}">
                <a16:creationId xmlns:a16="http://schemas.microsoft.com/office/drawing/2014/main" id="{63EB58CD-E636-4D8E-9FF2-E114F01E17CC}"/>
              </a:ext>
            </a:extLst>
          </p:cNvPr>
          <p:cNvSpPr>
            <a:spLocks noGrp="1"/>
          </p:cNvSpPr>
          <p:nvPr>
            <p:ph type="body" idx="1"/>
          </p:nvPr>
        </p:nvSpPr>
        <p:spPr/>
        <p:txBody>
          <a:bodyPr/>
          <a:lstStyle/>
          <a:p>
            <a:r>
              <a:rPr lang="en-US" dirty="0"/>
              <a:t>OF THE TECHNICAL REPORT</a:t>
            </a:r>
            <a:endParaRPr lang="en-PK" dirty="0"/>
          </a:p>
          <a:p>
            <a:endParaRPr lang="en-PK" dirty="0"/>
          </a:p>
        </p:txBody>
      </p:sp>
      <p:pic>
        <p:nvPicPr>
          <p:cNvPr id="5" name="Picture 4">
            <a:extLst>
              <a:ext uri="{FF2B5EF4-FFF2-40B4-BE49-F238E27FC236}">
                <a16:creationId xmlns:a16="http://schemas.microsoft.com/office/drawing/2014/main" id="{E4674427-5F91-489F-AACA-C9D0FCBDEA5E}"/>
              </a:ext>
            </a:extLst>
          </p:cNvPr>
          <p:cNvPicPr>
            <a:picLocks noChangeAspect="1"/>
          </p:cNvPicPr>
          <p:nvPr/>
        </p:nvPicPr>
        <p:blipFill>
          <a:blip r:embed="rId2"/>
          <a:stretch>
            <a:fillRect/>
          </a:stretch>
        </p:blipFill>
        <p:spPr>
          <a:xfrm>
            <a:off x="89082" y="114669"/>
            <a:ext cx="2032681" cy="20326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782831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C7B3-5E82-4F7A-BF26-F4EC9C3B7D57}"/>
              </a:ext>
            </a:extLst>
          </p:cNvPr>
          <p:cNvSpPr>
            <a:spLocks noGrp="1"/>
          </p:cNvSpPr>
          <p:nvPr>
            <p:ph type="title"/>
          </p:nvPr>
        </p:nvSpPr>
        <p:spPr/>
        <p:txBody>
          <a:bodyPr/>
          <a:lstStyle/>
          <a:p>
            <a:r>
              <a:rPr lang="en-US" dirty="0"/>
              <a:t>RESEARCH PROBLEM</a:t>
            </a:r>
            <a:endParaRPr lang="en-PK" dirty="0"/>
          </a:p>
        </p:txBody>
      </p:sp>
      <p:sp>
        <p:nvSpPr>
          <p:cNvPr id="3" name="Content Placeholder 2">
            <a:extLst>
              <a:ext uri="{FF2B5EF4-FFF2-40B4-BE49-F238E27FC236}">
                <a16:creationId xmlns:a16="http://schemas.microsoft.com/office/drawing/2014/main" id="{5E8209A9-C783-492F-AFED-71DA45FA82BF}"/>
              </a:ext>
            </a:extLst>
          </p:cNvPr>
          <p:cNvSpPr>
            <a:spLocks noGrp="1"/>
          </p:cNvSpPr>
          <p:nvPr>
            <p:ph idx="1"/>
          </p:nvPr>
        </p:nvSpPr>
        <p:spPr>
          <a:xfrm>
            <a:off x="680321" y="2336873"/>
            <a:ext cx="9613861" cy="1092127"/>
          </a:xfrm>
        </p:spPr>
        <p:txBody>
          <a:bodyPr>
            <a:normAutofit/>
          </a:bodyPr>
          <a:lstStyle/>
          <a:p>
            <a:pPr marL="0" indent="0" algn="ctr">
              <a:buNone/>
            </a:pPr>
            <a:r>
              <a:rPr lang="en-US" sz="3200" dirty="0"/>
              <a:t>Implementation of an Automated Point Management System in FAST NUCES Karachi</a:t>
            </a:r>
            <a:endParaRPr lang="en-PK" sz="3200" dirty="0"/>
          </a:p>
        </p:txBody>
      </p:sp>
      <p:pic>
        <p:nvPicPr>
          <p:cNvPr id="5" name="Picture 4">
            <a:extLst>
              <a:ext uri="{FF2B5EF4-FFF2-40B4-BE49-F238E27FC236}">
                <a16:creationId xmlns:a16="http://schemas.microsoft.com/office/drawing/2014/main" id="{41BCA93B-55D2-4DD1-AAA0-238D8EE47742}"/>
              </a:ext>
            </a:extLst>
          </p:cNvPr>
          <p:cNvPicPr>
            <a:picLocks noChangeAspect="1"/>
          </p:cNvPicPr>
          <p:nvPr/>
        </p:nvPicPr>
        <p:blipFill>
          <a:blip r:embed="rId2"/>
          <a:stretch>
            <a:fillRect/>
          </a:stretch>
        </p:blipFill>
        <p:spPr>
          <a:xfrm>
            <a:off x="10892385" y="748379"/>
            <a:ext cx="1012571" cy="1012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776400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C98D-C895-4F45-9E09-25652E1377C3}"/>
              </a:ext>
            </a:extLst>
          </p:cNvPr>
          <p:cNvSpPr>
            <a:spLocks noGrp="1"/>
          </p:cNvSpPr>
          <p:nvPr>
            <p:ph type="title"/>
          </p:nvPr>
        </p:nvSpPr>
        <p:spPr/>
        <p:txBody>
          <a:bodyPr/>
          <a:lstStyle/>
          <a:p>
            <a:r>
              <a:rPr lang="en-US" dirty="0"/>
              <a:t>CONCLUSION - EXPLORATORY DATA ANALYSIS</a:t>
            </a:r>
            <a:endParaRPr lang="en-PK" dirty="0"/>
          </a:p>
        </p:txBody>
      </p:sp>
      <p:pic>
        <p:nvPicPr>
          <p:cNvPr id="4" name="image8.png">
            <a:extLst>
              <a:ext uri="{FF2B5EF4-FFF2-40B4-BE49-F238E27FC236}">
                <a16:creationId xmlns:a16="http://schemas.microsoft.com/office/drawing/2014/main" id="{7458B0D5-B567-47E3-9EA0-918618E3EA94}"/>
              </a:ext>
            </a:extLst>
          </p:cNvPr>
          <p:cNvPicPr>
            <a:picLocks noGrp="1"/>
          </p:cNvPicPr>
          <p:nvPr>
            <p:ph idx="1"/>
          </p:nvPr>
        </p:nvPicPr>
        <p:blipFill>
          <a:blip r:embed="rId2"/>
          <a:srcRect/>
          <a:stretch>
            <a:fillRect/>
          </a:stretch>
        </p:blipFill>
        <p:spPr>
          <a:xfrm>
            <a:off x="119268" y="2014330"/>
            <a:ext cx="11701670" cy="4843670"/>
          </a:xfrm>
          <a:prstGeom prst="rect">
            <a:avLst/>
          </a:prstGeom>
          <a:ln/>
        </p:spPr>
      </p:pic>
      <p:pic>
        <p:nvPicPr>
          <p:cNvPr id="7" name="Picture 6">
            <a:extLst>
              <a:ext uri="{FF2B5EF4-FFF2-40B4-BE49-F238E27FC236}">
                <a16:creationId xmlns:a16="http://schemas.microsoft.com/office/drawing/2014/main" id="{46CA2484-7B94-4F27-B221-9013806B8B99}"/>
              </a:ext>
            </a:extLst>
          </p:cNvPr>
          <p:cNvPicPr>
            <a:picLocks noChangeAspect="1"/>
          </p:cNvPicPr>
          <p:nvPr/>
        </p:nvPicPr>
        <p:blipFill>
          <a:blip r:embed="rId3"/>
          <a:stretch>
            <a:fillRect/>
          </a:stretch>
        </p:blipFill>
        <p:spPr>
          <a:xfrm>
            <a:off x="10749960" y="662720"/>
            <a:ext cx="1261528" cy="1261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24268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099B-7520-4933-9228-E175AA385D3D}"/>
              </a:ext>
            </a:extLst>
          </p:cNvPr>
          <p:cNvSpPr>
            <a:spLocks noGrp="1"/>
          </p:cNvSpPr>
          <p:nvPr>
            <p:ph type="title"/>
          </p:nvPr>
        </p:nvSpPr>
        <p:spPr/>
        <p:txBody>
          <a:bodyPr/>
          <a:lstStyle/>
          <a:p>
            <a:r>
              <a:rPr lang="en-US" dirty="0"/>
              <a:t>CONCLUSION - EXPLORATORY DATA ANALYSIS</a:t>
            </a:r>
            <a:endParaRPr lang="en-PK" dirty="0"/>
          </a:p>
        </p:txBody>
      </p:sp>
      <p:sp>
        <p:nvSpPr>
          <p:cNvPr id="3" name="Content Placeholder 2">
            <a:extLst>
              <a:ext uri="{FF2B5EF4-FFF2-40B4-BE49-F238E27FC236}">
                <a16:creationId xmlns:a16="http://schemas.microsoft.com/office/drawing/2014/main" id="{0779949C-D673-4E3B-A66B-457D5E232604}"/>
              </a:ext>
            </a:extLst>
          </p:cNvPr>
          <p:cNvSpPr>
            <a:spLocks noGrp="1"/>
          </p:cNvSpPr>
          <p:nvPr>
            <p:ph idx="1"/>
          </p:nvPr>
        </p:nvSpPr>
        <p:spPr/>
        <p:txBody>
          <a:bodyPr>
            <a:normAutofit/>
          </a:bodyPr>
          <a:lstStyle/>
          <a:p>
            <a:r>
              <a:rPr lang="en-US" sz="2000" dirty="0"/>
              <a:t>90% supported the need of Online Point System in FAST Karachi</a:t>
            </a:r>
          </a:p>
          <a:p>
            <a:r>
              <a:rPr lang="en-US" sz="2000" dirty="0"/>
              <a:t>83% of the population supported the implementation of an Intelligent System of Point Service</a:t>
            </a:r>
          </a:p>
          <a:p>
            <a:r>
              <a:rPr lang="en-US" sz="2000" dirty="0"/>
              <a:t>81.6% of the population supported the facility of an Online Registration of Point Service</a:t>
            </a:r>
          </a:p>
          <a:p>
            <a:r>
              <a:rPr lang="en-US" sz="2000" dirty="0"/>
              <a:t>73% of the population found the tracking of points as an extremely important feature</a:t>
            </a:r>
          </a:p>
          <a:p>
            <a:r>
              <a:rPr lang="en-US" sz="2000" dirty="0"/>
              <a:t>68% of the population found the facility of an E-Billing extremely important</a:t>
            </a: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18EF0E9B-AD82-4FC0-A4A2-D30BCBA49A94}"/>
              </a:ext>
            </a:extLst>
          </p:cNvPr>
          <p:cNvPicPr>
            <a:picLocks noChangeAspect="1"/>
          </p:cNvPicPr>
          <p:nvPr/>
        </p:nvPicPr>
        <p:blipFill>
          <a:blip r:embed="rId2"/>
          <a:stretch>
            <a:fillRect/>
          </a:stretch>
        </p:blipFill>
        <p:spPr>
          <a:xfrm>
            <a:off x="10749960" y="662720"/>
            <a:ext cx="1261528" cy="1261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71949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E2DC-FBB9-403B-A4E5-AF31204740FC}"/>
              </a:ext>
            </a:extLst>
          </p:cNvPr>
          <p:cNvSpPr>
            <a:spLocks noGrp="1"/>
          </p:cNvSpPr>
          <p:nvPr>
            <p:ph type="title"/>
          </p:nvPr>
        </p:nvSpPr>
        <p:spPr/>
        <p:txBody>
          <a:bodyPr/>
          <a:lstStyle/>
          <a:p>
            <a:r>
              <a:rPr lang="en-US" dirty="0"/>
              <a:t>CONCLUSION - EXPLORATORY DATA ANALYSIS</a:t>
            </a:r>
            <a:endParaRPr lang="en-PK" dirty="0"/>
          </a:p>
        </p:txBody>
      </p:sp>
      <p:sp>
        <p:nvSpPr>
          <p:cNvPr id="3" name="Content Placeholder 2">
            <a:extLst>
              <a:ext uri="{FF2B5EF4-FFF2-40B4-BE49-F238E27FC236}">
                <a16:creationId xmlns:a16="http://schemas.microsoft.com/office/drawing/2014/main" id="{86176842-61D6-4706-A796-7C6E1A090A71}"/>
              </a:ext>
            </a:extLst>
          </p:cNvPr>
          <p:cNvSpPr>
            <a:spLocks noGrp="1"/>
          </p:cNvSpPr>
          <p:nvPr>
            <p:ph idx="1"/>
          </p:nvPr>
        </p:nvSpPr>
        <p:spPr/>
        <p:txBody>
          <a:bodyPr>
            <a:normAutofit/>
          </a:bodyPr>
          <a:lstStyle/>
          <a:p>
            <a:r>
              <a:rPr lang="en-US" sz="2000" dirty="0"/>
              <a:t>66% of the population found the facility of Point reasonable as compare to Public Transport</a:t>
            </a:r>
          </a:p>
          <a:p>
            <a:r>
              <a:rPr lang="en-US" sz="2000" dirty="0"/>
              <a:t>56% of the individuals are dissatisfied with the current paper-based registration system</a:t>
            </a:r>
          </a:p>
          <a:p>
            <a:r>
              <a:rPr lang="en-US" sz="2000" dirty="0"/>
              <a:t>51.6% of the individuals found it extremely important to have first-hand information remotely of the routes on which the points will go respectively </a:t>
            </a:r>
          </a:p>
          <a:p>
            <a:r>
              <a:rPr lang="en-US" sz="2000" dirty="0"/>
              <a:t>43% of the population found it extremely important to have information about the point in which they are travelling</a:t>
            </a:r>
          </a:p>
          <a:p>
            <a:r>
              <a:rPr lang="en-US" sz="2000" dirty="0"/>
              <a:t>40% of the population found it extremely important to have information about the driver they are travelling with</a:t>
            </a:r>
          </a:p>
          <a:p>
            <a:endParaRPr lang="en-US" sz="2000" dirty="0"/>
          </a:p>
          <a:p>
            <a:endParaRPr lang="en-US" sz="2000" dirty="0"/>
          </a:p>
          <a:p>
            <a:endParaRPr lang="en-US" sz="2000" dirty="0"/>
          </a:p>
          <a:p>
            <a:endParaRPr lang="en-PK" sz="2000" dirty="0"/>
          </a:p>
        </p:txBody>
      </p:sp>
      <p:pic>
        <p:nvPicPr>
          <p:cNvPr id="4" name="Picture 3">
            <a:extLst>
              <a:ext uri="{FF2B5EF4-FFF2-40B4-BE49-F238E27FC236}">
                <a16:creationId xmlns:a16="http://schemas.microsoft.com/office/drawing/2014/main" id="{B381CAE1-3268-4C57-8FD1-E096750B27E8}"/>
              </a:ext>
            </a:extLst>
          </p:cNvPr>
          <p:cNvPicPr>
            <a:picLocks noChangeAspect="1"/>
          </p:cNvPicPr>
          <p:nvPr/>
        </p:nvPicPr>
        <p:blipFill>
          <a:blip r:embed="rId2"/>
          <a:stretch>
            <a:fillRect/>
          </a:stretch>
        </p:blipFill>
        <p:spPr>
          <a:xfrm>
            <a:off x="10749960" y="662720"/>
            <a:ext cx="1261528" cy="1261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344332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E012-2CED-4A97-89BC-1C3401821EDE}"/>
              </a:ext>
            </a:extLst>
          </p:cNvPr>
          <p:cNvSpPr>
            <a:spLocks noGrp="1"/>
          </p:cNvSpPr>
          <p:nvPr>
            <p:ph type="title"/>
          </p:nvPr>
        </p:nvSpPr>
        <p:spPr/>
        <p:txBody>
          <a:bodyPr/>
          <a:lstStyle/>
          <a:p>
            <a:r>
              <a:rPr lang="en-US" dirty="0"/>
              <a:t>RECOMMENDATIONS</a:t>
            </a:r>
            <a:endParaRPr lang="en-PK" dirty="0"/>
          </a:p>
        </p:txBody>
      </p:sp>
      <p:sp>
        <p:nvSpPr>
          <p:cNvPr id="3" name="Text Placeholder 2">
            <a:extLst>
              <a:ext uri="{FF2B5EF4-FFF2-40B4-BE49-F238E27FC236}">
                <a16:creationId xmlns:a16="http://schemas.microsoft.com/office/drawing/2014/main" id="{6582A377-0523-4921-A954-80839C3B5E85}"/>
              </a:ext>
            </a:extLst>
          </p:cNvPr>
          <p:cNvSpPr>
            <a:spLocks noGrp="1"/>
          </p:cNvSpPr>
          <p:nvPr>
            <p:ph type="body" idx="1"/>
          </p:nvPr>
        </p:nvSpPr>
        <p:spPr/>
        <p:txBody>
          <a:bodyPr/>
          <a:lstStyle/>
          <a:p>
            <a:r>
              <a:rPr lang="en-US" dirty="0"/>
              <a:t>OF THE TECHNICAL REPORT BASED UPON THE CONCLUSION</a:t>
            </a:r>
            <a:endParaRPr lang="en-PK" dirty="0"/>
          </a:p>
          <a:p>
            <a:endParaRPr lang="en-PK" dirty="0"/>
          </a:p>
          <a:p>
            <a:endParaRPr lang="en-PK" dirty="0"/>
          </a:p>
        </p:txBody>
      </p:sp>
      <p:pic>
        <p:nvPicPr>
          <p:cNvPr id="5" name="Picture 4">
            <a:extLst>
              <a:ext uri="{FF2B5EF4-FFF2-40B4-BE49-F238E27FC236}">
                <a16:creationId xmlns:a16="http://schemas.microsoft.com/office/drawing/2014/main" id="{2D68FDAC-352A-4B74-AD96-251EC1D29584}"/>
              </a:ext>
            </a:extLst>
          </p:cNvPr>
          <p:cNvPicPr>
            <a:picLocks noChangeAspect="1"/>
          </p:cNvPicPr>
          <p:nvPr/>
        </p:nvPicPr>
        <p:blipFill>
          <a:blip r:embed="rId2"/>
          <a:stretch>
            <a:fillRect/>
          </a:stretch>
        </p:blipFill>
        <p:spPr>
          <a:xfrm>
            <a:off x="118978" y="0"/>
            <a:ext cx="2366769" cy="23667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735037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26E3-ECB7-442E-BC82-C81151FDD9BA}"/>
              </a:ext>
            </a:extLst>
          </p:cNvPr>
          <p:cNvSpPr>
            <a:spLocks noGrp="1"/>
          </p:cNvSpPr>
          <p:nvPr>
            <p:ph type="title"/>
          </p:nvPr>
        </p:nvSpPr>
        <p:spPr/>
        <p:txBody>
          <a:bodyPr/>
          <a:lstStyle/>
          <a:p>
            <a:r>
              <a:rPr lang="en-US" dirty="0"/>
              <a:t>RECOMMENDATIONS</a:t>
            </a:r>
            <a:endParaRPr lang="en-PK" dirty="0"/>
          </a:p>
        </p:txBody>
      </p:sp>
      <p:sp>
        <p:nvSpPr>
          <p:cNvPr id="3" name="Content Placeholder 2">
            <a:extLst>
              <a:ext uri="{FF2B5EF4-FFF2-40B4-BE49-F238E27FC236}">
                <a16:creationId xmlns:a16="http://schemas.microsoft.com/office/drawing/2014/main" id="{7B2BD502-93D4-4381-BB77-87B4632C63E1}"/>
              </a:ext>
            </a:extLst>
          </p:cNvPr>
          <p:cNvSpPr>
            <a:spLocks noGrp="1"/>
          </p:cNvSpPr>
          <p:nvPr>
            <p:ph idx="1"/>
          </p:nvPr>
        </p:nvSpPr>
        <p:spPr/>
        <p:txBody>
          <a:bodyPr>
            <a:normAutofit/>
          </a:bodyPr>
          <a:lstStyle/>
          <a:p>
            <a:r>
              <a:rPr lang="en-US" sz="2000" dirty="0"/>
              <a:t>The Point Management System should be an Online System so that it can be accessed remotely irrespective of the place</a:t>
            </a:r>
          </a:p>
          <a:p>
            <a:r>
              <a:rPr lang="en-US" sz="2000" dirty="0"/>
              <a:t>The System should be an Intelligent System utilizing Safety and Security Sensors to somehow avoid fatal accidents as well as uncertain situations to ensure the safety of passengers</a:t>
            </a:r>
          </a:p>
          <a:p>
            <a:r>
              <a:rPr lang="en-US" sz="2000" dirty="0"/>
              <a:t>The System should be having a facility of Online Registrations for the individuals who want to avail of the Point Service to avoid long queues and manual registrations on the registration desk</a:t>
            </a:r>
          </a:p>
          <a:p>
            <a:endParaRPr lang="en-PK" sz="2000" dirty="0"/>
          </a:p>
        </p:txBody>
      </p:sp>
      <p:pic>
        <p:nvPicPr>
          <p:cNvPr id="6" name="Picture 5">
            <a:extLst>
              <a:ext uri="{FF2B5EF4-FFF2-40B4-BE49-F238E27FC236}">
                <a16:creationId xmlns:a16="http://schemas.microsoft.com/office/drawing/2014/main" id="{D726503D-A011-4643-9E99-7456574F538E}"/>
              </a:ext>
            </a:extLst>
          </p:cNvPr>
          <p:cNvPicPr>
            <a:picLocks noChangeAspect="1"/>
          </p:cNvPicPr>
          <p:nvPr/>
        </p:nvPicPr>
        <p:blipFill>
          <a:blip r:embed="rId2"/>
          <a:stretch>
            <a:fillRect/>
          </a:stretch>
        </p:blipFill>
        <p:spPr>
          <a:xfrm>
            <a:off x="10745552" y="701395"/>
            <a:ext cx="1283692" cy="1283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108591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7D98-AAA8-49AD-BC55-6BC874975086}"/>
              </a:ext>
            </a:extLst>
          </p:cNvPr>
          <p:cNvSpPr>
            <a:spLocks noGrp="1"/>
          </p:cNvSpPr>
          <p:nvPr>
            <p:ph type="title"/>
          </p:nvPr>
        </p:nvSpPr>
        <p:spPr/>
        <p:txBody>
          <a:bodyPr/>
          <a:lstStyle/>
          <a:p>
            <a:r>
              <a:rPr lang="en-US" dirty="0"/>
              <a:t>RECOMMENDATIONS</a:t>
            </a:r>
            <a:endParaRPr lang="en-PK" dirty="0"/>
          </a:p>
        </p:txBody>
      </p:sp>
      <p:sp>
        <p:nvSpPr>
          <p:cNvPr id="3" name="Content Placeholder 2">
            <a:extLst>
              <a:ext uri="{FF2B5EF4-FFF2-40B4-BE49-F238E27FC236}">
                <a16:creationId xmlns:a16="http://schemas.microsoft.com/office/drawing/2014/main" id="{80F6B8A3-70EB-452F-8C2A-61DC5309AE54}"/>
              </a:ext>
            </a:extLst>
          </p:cNvPr>
          <p:cNvSpPr>
            <a:spLocks noGrp="1"/>
          </p:cNvSpPr>
          <p:nvPr>
            <p:ph idx="1"/>
          </p:nvPr>
        </p:nvSpPr>
        <p:spPr/>
        <p:txBody>
          <a:bodyPr>
            <a:normAutofit/>
          </a:bodyPr>
          <a:lstStyle/>
          <a:p>
            <a:r>
              <a:rPr lang="en-US" sz="2000" dirty="0"/>
              <a:t>The Points should have GPS sensors to provide real-time information to the individuals who use this service as well as to the administration of the University for safety purposes</a:t>
            </a:r>
          </a:p>
          <a:p>
            <a:r>
              <a:rPr lang="en-US" sz="2000" dirty="0"/>
              <a:t>The System should have the functionality of E-Billing to provide ease to the registered individuals through Online Funds Transfer Services so that they can pay their Point Fee online without going through the hassle of Pay Orders and Cash Payments</a:t>
            </a:r>
          </a:p>
          <a:p>
            <a:r>
              <a:rPr lang="en-US" sz="2000" dirty="0"/>
              <a:t>The Point Management System should provide the registered users with the real-time information of the Routes their Points go to, the Point Drivers and, of the vehicles being used as Points to be aware of the sudden changes of drivers, vehicles and routes</a:t>
            </a:r>
          </a:p>
          <a:p>
            <a:endParaRPr lang="en-PK" sz="1800" dirty="0"/>
          </a:p>
        </p:txBody>
      </p:sp>
      <p:pic>
        <p:nvPicPr>
          <p:cNvPr id="4" name="Picture 3">
            <a:extLst>
              <a:ext uri="{FF2B5EF4-FFF2-40B4-BE49-F238E27FC236}">
                <a16:creationId xmlns:a16="http://schemas.microsoft.com/office/drawing/2014/main" id="{2101617B-6316-4FCF-88A1-40BB6380D000}"/>
              </a:ext>
            </a:extLst>
          </p:cNvPr>
          <p:cNvPicPr>
            <a:picLocks noChangeAspect="1"/>
          </p:cNvPicPr>
          <p:nvPr/>
        </p:nvPicPr>
        <p:blipFill>
          <a:blip r:embed="rId2"/>
          <a:stretch>
            <a:fillRect/>
          </a:stretch>
        </p:blipFill>
        <p:spPr>
          <a:xfrm>
            <a:off x="10745552" y="701395"/>
            <a:ext cx="1283692" cy="1283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342019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9BEF-2BB3-43E2-957B-49A172BAD978}"/>
              </a:ext>
            </a:extLst>
          </p:cNvPr>
          <p:cNvSpPr>
            <a:spLocks noGrp="1"/>
          </p:cNvSpPr>
          <p:nvPr>
            <p:ph type="title"/>
          </p:nvPr>
        </p:nvSpPr>
        <p:spPr/>
        <p:txBody>
          <a:bodyPr/>
          <a:lstStyle/>
          <a:p>
            <a:r>
              <a:rPr lang="en-US" dirty="0"/>
              <a:t>IN A NUTSHELL</a:t>
            </a:r>
            <a:endParaRPr lang="en-PK" dirty="0"/>
          </a:p>
        </p:txBody>
      </p:sp>
      <p:sp>
        <p:nvSpPr>
          <p:cNvPr id="3" name="Content Placeholder 2">
            <a:extLst>
              <a:ext uri="{FF2B5EF4-FFF2-40B4-BE49-F238E27FC236}">
                <a16:creationId xmlns:a16="http://schemas.microsoft.com/office/drawing/2014/main" id="{C6642A84-D0AB-449D-A96D-BA0C3A8BD5F3}"/>
              </a:ext>
            </a:extLst>
          </p:cNvPr>
          <p:cNvSpPr>
            <a:spLocks noGrp="1"/>
          </p:cNvSpPr>
          <p:nvPr>
            <p:ph idx="1"/>
          </p:nvPr>
        </p:nvSpPr>
        <p:spPr>
          <a:xfrm>
            <a:off x="680321" y="2527299"/>
            <a:ext cx="9613861" cy="3408889"/>
          </a:xfrm>
        </p:spPr>
        <p:txBody>
          <a:bodyPr>
            <a:normAutofit/>
          </a:bodyPr>
          <a:lstStyle/>
          <a:p>
            <a:pPr marL="0" indent="0" algn="ctr">
              <a:buNone/>
            </a:pPr>
            <a:r>
              <a:rPr lang="en-US" sz="2000" dirty="0"/>
              <a:t>Point Management System built following the above-stated aspects will most likely prove itself to be a worthy one and to enhance current services while providing ease to the Students, Veterans, Teaching and Non-Teaching Staff who use University Point Services as well as to the Admin Panel who administer the Point Management in FAST NUCES Karachi.</a:t>
            </a:r>
            <a:endParaRPr lang="en-PK" sz="2000" dirty="0"/>
          </a:p>
        </p:txBody>
      </p:sp>
      <p:pic>
        <p:nvPicPr>
          <p:cNvPr id="5" name="Picture 4">
            <a:extLst>
              <a:ext uri="{FF2B5EF4-FFF2-40B4-BE49-F238E27FC236}">
                <a16:creationId xmlns:a16="http://schemas.microsoft.com/office/drawing/2014/main" id="{A6D46793-55C6-45D3-B6E2-7993B19BEB3C}"/>
              </a:ext>
            </a:extLst>
          </p:cNvPr>
          <p:cNvPicPr>
            <a:picLocks noChangeAspect="1"/>
          </p:cNvPicPr>
          <p:nvPr/>
        </p:nvPicPr>
        <p:blipFill>
          <a:blip r:embed="rId2"/>
          <a:stretch>
            <a:fillRect/>
          </a:stretch>
        </p:blipFill>
        <p:spPr>
          <a:xfrm>
            <a:off x="10768919" y="753228"/>
            <a:ext cx="1127159" cy="1127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248160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30FCD-0981-47FE-92E2-F731E9703BD7}"/>
              </a:ext>
            </a:extLst>
          </p:cNvPr>
          <p:cNvPicPr>
            <a:picLocks noChangeAspect="1"/>
          </p:cNvPicPr>
          <p:nvPr/>
        </p:nvPicPr>
        <p:blipFill>
          <a:blip r:embed="rId2"/>
          <a:stretch>
            <a:fillRect/>
          </a:stretch>
        </p:blipFill>
        <p:spPr>
          <a:xfrm>
            <a:off x="3413378" y="940292"/>
            <a:ext cx="4576526" cy="45765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00377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4F6E-E305-4CA7-91FE-1B2D83C29EC9}"/>
              </a:ext>
            </a:extLst>
          </p:cNvPr>
          <p:cNvSpPr>
            <a:spLocks noGrp="1"/>
          </p:cNvSpPr>
          <p:nvPr>
            <p:ph type="title"/>
          </p:nvPr>
        </p:nvSpPr>
        <p:spPr/>
        <p:txBody>
          <a:bodyPr/>
          <a:lstStyle/>
          <a:p>
            <a:r>
              <a:rPr lang="en-US" dirty="0"/>
              <a:t>RESEARCH HYPOTHESIS</a:t>
            </a:r>
            <a:endParaRPr lang="en-PK" dirty="0"/>
          </a:p>
        </p:txBody>
      </p:sp>
      <p:sp>
        <p:nvSpPr>
          <p:cNvPr id="3" name="Content Placeholder 2">
            <a:extLst>
              <a:ext uri="{FF2B5EF4-FFF2-40B4-BE49-F238E27FC236}">
                <a16:creationId xmlns:a16="http://schemas.microsoft.com/office/drawing/2014/main" id="{8EA1C8D3-84E9-4CD2-A5B0-14EF13D711BD}"/>
              </a:ext>
            </a:extLst>
          </p:cNvPr>
          <p:cNvSpPr>
            <a:spLocks noGrp="1"/>
          </p:cNvSpPr>
          <p:nvPr>
            <p:ph idx="1"/>
          </p:nvPr>
        </p:nvSpPr>
        <p:spPr>
          <a:xfrm>
            <a:off x="680321" y="2336873"/>
            <a:ext cx="9613861" cy="2009840"/>
          </a:xfrm>
        </p:spPr>
        <p:txBody>
          <a:bodyPr>
            <a:normAutofit/>
          </a:bodyPr>
          <a:lstStyle/>
          <a:p>
            <a:pPr marL="0" indent="0" algn="ctr">
              <a:buNone/>
            </a:pPr>
            <a:r>
              <a:rPr lang="en-US" sz="3200" dirty="0"/>
              <a:t>The necessity of an Automated Point Management System in FAST NUCES Karachi to track the points in real-time and to carry out the registrations through applications</a:t>
            </a:r>
            <a:endParaRPr lang="en-PK" sz="3200" dirty="0"/>
          </a:p>
        </p:txBody>
      </p:sp>
      <p:pic>
        <p:nvPicPr>
          <p:cNvPr id="5" name="Picture 4">
            <a:extLst>
              <a:ext uri="{FF2B5EF4-FFF2-40B4-BE49-F238E27FC236}">
                <a16:creationId xmlns:a16="http://schemas.microsoft.com/office/drawing/2014/main" id="{455AF363-4E98-45FE-8FF6-2B908CA11A80}"/>
              </a:ext>
            </a:extLst>
          </p:cNvPr>
          <p:cNvPicPr>
            <a:picLocks noChangeAspect="1"/>
          </p:cNvPicPr>
          <p:nvPr/>
        </p:nvPicPr>
        <p:blipFill>
          <a:blip r:embed="rId2"/>
          <a:stretch>
            <a:fillRect/>
          </a:stretch>
        </p:blipFill>
        <p:spPr>
          <a:xfrm>
            <a:off x="10759735" y="753228"/>
            <a:ext cx="1203449" cy="1203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201598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A0E0-3B8F-4AB3-8640-ABD62CDAE245}"/>
              </a:ext>
            </a:extLst>
          </p:cNvPr>
          <p:cNvSpPr>
            <a:spLocks noGrp="1"/>
          </p:cNvSpPr>
          <p:nvPr>
            <p:ph type="title"/>
          </p:nvPr>
        </p:nvSpPr>
        <p:spPr/>
        <p:txBody>
          <a:bodyPr/>
          <a:lstStyle/>
          <a:p>
            <a:r>
              <a:rPr lang="en-US" dirty="0"/>
              <a:t>PURPOSE</a:t>
            </a:r>
            <a:endParaRPr lang="en-PK" dirty="0"/>
          </a:p>
        </p:txBody>
      </p:sp>
      <p:sp>
        <p:nvSpPr>
          <p:cNvPr id="3" name="Content Placeholder 2">
            <a:extLst>
              <a:ext uri="{FF2B5EF4-FFF2-40B4-BE49-F238E27FC236}">
                <a16:creationId xmlns:a16="http://schemas.microsoft.com/office/drawing/2014/main" id="{939B415B-95A5-4F11-87FE-9999D2F82CD5}"/>
              </a:ext>
            </a:extLst>
          </p:cNvPr>
          <p:cNvSpPr>
            <a:spLocks noGrp="1"/>
          </p:cNvSpPr>
          <p:nvPr>
            <p:ph idx="1"/>
          </p:nvPr>
        </p:nvSpPr>
        <p:spPr>
          <a:xfrm>
            <a:off x="680321" y="2336873"/>
            <a:ext cx="9613861" cy="2288136"/>
          </a:xfrm>
        </p:spPr>
        <p:txBody>
          <a:bodyPr>
            <a:normAutofit/>
          </a:bodyPr>
          <a:lstStyle/>
          <a:p>
            <a:pPr marL="0" indent="0" algn="ctr">
              <a:buNone/>
            </a:pPr>
            <a:r>
              <a:rPr lang="en-US" sz="3200" dirty="0"/>
              <a:t>We want to know how effective this implementation will be for the University Management, Students and Staff for the everyday use of points and for the registration process at the start of each semester</a:t>
            </a:r>
            <a:endParaRPr lang="en-PK" sz="3200" dirty="0"/>
          </a:p>
        </p:txBody>
      </p:sp>
      <p:pic>
        <p:nvPicPr>
          <p:cNvPr id="5" name="Picture 4">
            <a:extLst>
              <a:ext uri="{FF2B5EF4-FFF2-40B4-BE49-F238E27FC236}">
                <a16:creationId xmlns:a16="http://schemas.microsoft.com/office/drawing/2014/main" id="{9CBF2AE2-748A-4064-A82A-D6DC7CC33BEA}"/>
              </a:ext>
            </a:extLst>
          </p:cNvPr>
          <p:cNvPicPr>
            <a:picLocks noChangeAspect="1"/>
          </p:cNvPicPr>
          <p:nvPr/>
        </p:nvPicPr>
        <p:blipFill>
          <a:blip r:embed="rId2"/>
          <a:stretch>
            <a:fillRect/>
          </a:stretch>
        </p:blipFill>
        <p:spPr>
          <a:xfrm>
            <a:off x="10826672" y="682206"/>
            <a:ext cx="1080938" cy="1080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195398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C767-6779-4C6E-B41C-B30A23CC56FC}"/>
              </a:ext>
            </a:extLst>
          </p:cNvPr>
          <p:cNvSpPr>
            <a:spLocks noGrp="1"/>
          </p:cNvSpPr>
          <p:nvPr>
            <p:ph type="title"/>
          </p:nvPr>
        </p:nvSpPr>
        <p:spPr/>
        <p:txBody>
          <a:bodyPr/>
          <a:lstStyle/>
          <a:p>
            <a:r>
              <a:rPr lang="en-US" dirty="0"/>
              <a:t>RELEVANCE AND BENEFITS OF THE STUDY</a:t>
            </a:r>
            <a:endParaRPr lang="en-PK" dirty="0"/>
          </a:p>
        </p:txBody>
      </p:sp>
      <p:sp>
        <p:nvSpPr>
          <p:cNvPr id="3" name="Content Placeholder 2">
            <a:extLst>
              <a:ext uri="{FF2B5EF4-FFF2-40B4-BE49-F238E27FC236}">
                <a16:creationId xmlns:a16="http://schemas.microsoft.com/office/drawing/2014/main" id="{8FCEB4DD-FB62-4AAA-9CA1-559B14540745}"/>
              </a:ext>
            </a:extLst>
          </p:cNvPr>
          <p:cNvSpPr>
            <a:spLocks noGrp="1"/>
          </p:cNvSpPr>
          <p:nvPr>
            <p:ph idx="1"/>
          </p:nvPr>
        </p:nvSpPr>
        <p:spPr/>
        <p:txBody>
          <a:bodyPr>
            <a:normAutofit/>
          </a:bodyPr>
          <a:lstStyle/>
          <a:p>
            <a:pPr marL="0" indent="0">
              <a:buNone/>
            </a:pPr>
            <a:r>
              <a:rPr lang="en-US" sz="2000" dirty="0"/>
              <a:t>Through this research study, we are going to draw the following conclusion</a:t>
            </a:r>
          </a:p>
          <a:p>
            <a:r>
              <a:rPr lang="en-US" sz="2000" dirty="0"/>
              <a:t>The Implementation of the Automated Point Management System in FAST NUCES Karachi will enhance the security of the passengers </a:t>
            </a:r>
          </a:p>
          <a:p>
            <a:r>
              <a:rPr lang="en-US" sz="2000" dirty="0"/>
              <a:t>It will also provide a sustainable yet reliable management of the point service from registrations till fee processing</a:t>
            </a:r>
            <a:endParaRPr lang="en-PK" sz="2000" dirty="0"/>
          </a:p>
        </p:txBody>
      </p:sp>
      <p:pic>
        <p:nvPicPr>
          <p:cNvPr id="5" name="Picture 4">
            <a:extLst>
              <a:ext uri="{FF2B5EF4-FFF2-40B4-BE49-F238E27FC236}">
                <a16:creationId xmlns:a16="http://schemas.microsoft.com/office/drawing/2014/main" id="{EC9EF8A5-9F91-40C9-A5F4-FB5FBC08C44F}"/>
              </a:ext>
            </a:extLst>
          </p:cNvPr>
          <p:cNvPicPr>
            <a:picLocks noChangeAspect="1"/>
          </p:cNvPicPr>
          <p:nvPr/>
        </p:nvPicPr>
        <p:blipFill>
          <a:blip r:embed="rId2"/>
          <a:stretch>
            <a:fillRect/>
          </a:stretch>
        </p:blipFill>
        <p:spPr>
          <a:xfrm>
            <a:off x="10813002" y="712209"/>
            <a:ext cx="1162975" cy="1162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087306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6FC2-05C8-4ACF-A7A2-6DE6A3535CBA}"/>
              </a:ext>
            </a:extLst>
          </p:cNvPr>
          <p:cNvSpPr>
            <a:spLocks noGrp="1"/>
          </p:cNvSpPr>
          <p:nvPr>
            <p:ph type="title"/>
          </p:nvPr>
        </p:nvSpPr>
        <p:spPr/>
        <p:txBody>
          <a:bodyPr/>
          <a:lstStyle/>
          <a:p>
            <a:r>
              <a:rPr lang="en-US" dirty="0"/>
              <a:t>ABSTRACT</a:t>
            </a:r>
          </a:p>
        </p:txBody>
      </p:sp>
      <p:sp>
        <p:nvSpPr>
          <p:cNvPr id="3" name="Text Placeholder 2">
            <a:extLst>
              <a:ext uri="{FF2B5EF4-FFF2-40B4-BE49-F238E27FC236}">
                <a16:creationId xmlns:a16="http://schemas.microsoft.com/office/drawing/2014/main" id="{384BFB43-9C62-4B51-96E9-C2BDB9F1A784}"/>
              </a:ext>
            </a:extLst>
          </p:cNvPr>
          <p:cNvSpPr>
            <a:spLocks noGrp="1"/>
          </p:cNvSpPr>
          <p:nvPr>
            <p:ph type="body" idx="1"/>
          </p:nvPr>
        </p:nvSpPr>
        <p:spPr/>
        <p:txBody>
          <a:bodyPr/>
          <a:lstStyle/>
          <a:p>
            <a:r>
              <a:rPr lang="en-US" dirty="0"/>
              <a:t>OF THE TECHNICAL REPORT</a:t>
            </a:r>
            <a:endParaRPr lang="en-PK" dirty="0"/>
          </a:p>
          <a:p>
            <a:endParaRPr lang="en-US" dirty="0"/>
          </a:p>
        </p:txBody>
      </p:sp>
      <p:pic>
        <p:nvPicPr>
          <p:cNvPr id="4" name="Picture 3">
            <a:extLst>
              <a:ext uri="{FF2B5EF4-FFF2-40B4-BE49-F238E27FC236}">
                <a16:creationId xmlns:a16="http://schemas.microsoft.com/office/drawing/2014/main" id="{52CB6834-9E29-46BA-8A3C-50A09D0B78AC}"/>
              </a:ext>
            </a:extLst>
          </p:cNvPr>
          <p:cNvPicPr>
            <a:picLocks noChangeAspect="1"/>
          </p:cNvPicPr>
          <p:nvPr/>
        </p:nvPicPr>
        <p:blipFill>
          <a:blip r:embed="rId2"/>
          <a:stretch>
            <a:fillRect/>
          </a:stretch>
        </p:blipFill>
        <p:spPr>
          <a:xfrm>
            <a:off x="121029" y="0"/>
            <a:ext cx="2228297" cy="2228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416249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2ED1-301E-432C-BD96-8CCFB24E047C}"/>
              </a:ext>
            </a:extLst>
          </p:cNvPr>
          <p:cNvSpPr>
            <a:spLocks noGrp="1"/>
          </p:cNvSpPr>
          <p:nvPr>
            <p:ph type="title"/>
          </p:nvPr>
        </p:nvSpPr>
        <p:spPr/>
        <p:txBody>
          <a:bodyPr/>
          <a:lstStyle/>
          <a:p>
            <a:r>
              <a:rPr lang="en-US" dirty="0"/>
              <a:t>ABSTRACT</a:t>
            </a:r>
            <a:endParaRPr lang="en-PK" dirty="0"/>
          </a:p>
        </p:txBody>
      </p:sp>
      <p:sp>
        <p:nvSpPr>
          <p:cNvPr id="3" name="Content Placeholder 2">
            <a:extLst>
              <a:ext uri="{FF2B5EF4-FFF2-40B4-BE49-F238E27FC236}">
                <a16:creationId xmlns:a16="http://schemas.microsoft.com/office/drawing/2014/main" id="{283BE170-5538-427B-B98C-0D0545BF01EE}"/>
              </a:ext>
            </a:extLst>
          </p:cNvPr>
          <p:cNvSpPr>
            <a:spLocks noGrp="1"/>
          </p:cNvSpPr>
          <p:nvPr>
            <p:ph idx="1"/>
          </p:nvPr>
        </p:nvSpPr>
        <p:spPr/>
        <p:txBody>
          <a:bodyPr>
            <a:normAutofit/>
          </a:bodyPr>
          <a:lstStyle/>
          <a:p>
            <a:r>
              <a:rPr lang="en-US" sz="2000" dirty="0"/>
              <a:t>The automation of systems has become a necessity</a:t>
            </a:r>
          </a:p>
          <a:p>
            <a:r>
              <a:rPr lang="en-US" sz="2000" dirty="0"/>
              <a:t>The need of the automation of Point Management System in FAST NUCES Karachi was the motive of the research</a:t>
            </a:r>
          </a:p>
          <a:p>
            <a:r>
              <a:rPr lang="en-US" sz="2000" dirty="0"/>
              <a:t>A survey with different questions were conducted</a:t>
            </a:r>
          </a:p>
          <a:p>
            <a:r>
              <a:rPr lang="en-US" sz="2000" dirty="0"/>
              <a:t>The responses were analyzed by exploratory data analysis using python pandas modules</a:t>
            </a:r>
          </a:p>
          <a:p>
            <a:r>
              <a:rPr lang="en-US" sz="2000" dirty="0"/>
              <a:t>Majority of the individuals supported the need for an Online Point Management System</a:t>
            </a:r>
          </a:p>
        </p:txBody>
      </p:sp>
      <p:pic>
        <p:nvPicPr>
          <p:cNvPr id="5" name="Picture 4">
            <a:extLst>
              <a:ext uri="{FF2B5EF4-FFF2-40B4-BE49-F238E27FC236}">
                <a16:creationId xmlns:a16="http://schemas.microsoft.com/office/drawing/2014/main" id="{F21AF295-E000-4A83-B6B1-114E3379D0CE}"/>
              </a:ext>
            </a:extLst>
          </p:cNvPr>
          <p:cNvPicPr>
            <a:picLocks noChangeAspect="1"/>
          </p:cNvPicPr>
          <p:nvPr/>
        </p:nvPicPr>
        <p:blipFill>
          <a:blip r:embed="rId2"/>
          <a:stretch>
            <a:fillRect/>
          </a:stretch>
        </p:blipFill>
        <p:spPr>
          <a:xfrm>
            <a:off x="10761112" y="686264"/>
            <a:ext cx="1214866" cy="1214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902296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32B0-9AC7-4812-A5BA-E13E1B8A1291}"/>
              </a:ext>
            </a:extLst>
          </p:cNvPr>
          <p:cNvSpPr>
            <a:spLocks noGrp="1"/>
          </p:cNvSpPr>
          <p:nvPr>
            <p:ph type="title"/>
          </p:nvPr>
        </p:nvSpPr>
        <p:spPr/>
        <p:txBody>
          <a:bodyPr/>
          <a:lstStyle/>
          <a:p>
            <a:r>
              <a:rPr lang="en-US" dirty="0"/>
              <a:t>ABSTRACT (Cont.)</a:t>
            </a:r>
            <a:endParaRPr lang="en-PK" dirty="0"/>
          </a:p>
        </p:txBody>
      </p:sp>
      <p:sp>
        <p:nvSpPr>
          <p:cNvPr id="3" name="Content Placeholder 2">
            <a:extLst>
              <a:ext uri="{FF2B5EF4-FFF2-40B4-BE49-F238E27FC236}">
                <a16:creationId xmlns:a16="http://schemas.microsoft.com/office/drawing/2014/main" id="{E0848635-8836-468F-9C93-9CA03E89A8E4}"/>
              </a:ext>
            </a:extLst>
          </p:cNvPr>
          <p:cNvSpPr>
            <a:spLocks noGrp="1"/>
          </p:cNvSpPr>
          <p:nvPr>
            <p:ph idx="1"/>
          </p:nvPr>
        </p:nvSpPr>
        <p:spPr/>
        <p:txBody>
          <a:bodyPr>
            <a:normAutofit/>
          </a:bodyPr>
          <a:lstStyle/>
          <a:p>
            <a:r>
              <a:rPr lang="en-US" sz="2000" dirty="0"/>
              <a:t>The System should be intelligently utilizing the safety and security sensors</a:t>
            </a:r>
          </a:p>
          <a:p>
            <a:r>
              <a:rPr lang="en-US" sz="2000" dirty="0"/>
              <a:t>The System should provide the facility of E-Billing </a:t>
            </a:r>
          </a:p>
          <a:p>
            <a:r>
              <a:rPr lang="en-US" sz="2000" dirty="0"/>
              <a:t>The System should provide the facility of real-time tracking using GPS sensors</a:t>
            </a:r>
          </a:p>
          <a:p>
            <a:r>
              <a:rPr lang="en-US" sz="2000" dirty="0"/>
              <a:t>The System should provide the real-time information of Vehicle, Drivers and the Routes</a:t>
            </a:r>
          </a:p>
          <a:p>
            <a:r>
              <a:rPr lang="en-US" sz="2000" dirty="0"/>
              <a:t>The Implementation of an Intelligent Point Management System will eventually provide ease to the passengers</a:t>
            </a:r>
          </a:p>
        </p:txBody>
      </p:sp>
      <p:pic>
        <p:nvPicPr>
          <p:cNvPr id="4" name="Picture 3">
            <a:extLst>
              <a:ext uri="{FF2B5EF4-FFF2-40B4-BE49-F238E27FC236}">
                <a16:creationId xmlns:a16="http://schemas.microsoft.com/office/drawing/2014/main" id="{A6E36E9F-E070-44B2-8F13-153CA53D4E63}"/>
              </a:ext>
            </a:extLst>
          </p:cNvPr>
          <p:cNvPicPr>
            <a:picLocks noChangeAspect="1"/>
          </p:cNvPicPr>
          <p:nvPr/>
        </p:nvPicPr>
        <p:blipFill>
          <a:blip r:embed="rId2"/>
          <a:stretch>
            <a:fillRect/>
          </a:stretch>
        </p:blipFill>
        <p:spPr>
          <a:xfrm>
            <a:off x="10761112" y="686264"/>
            <a:ext cx="1214866" cy="1214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519571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docProps/app.xml><?xml version="1.0" encoding="utf-8"?>
<Properties xmlns="http://schemas.openxmlformats.org/officeDocument/2006/extended-properties" xmlns:vt="http://schemas.openxmlformats.org/officeDocument/2006/docPropsVTypes">
  <Template>TM04033917[[fn=Berlin]]</Template>
  <TotalTime>308</TotalTime>
  <Words>1461</Words>
  <Application>Microsoft Office PowerPoint</Application>
  <PresentationFormat>Widescreen</PresentationFormat>
  <Paragraphs>136</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Trebuchet MS</vt:lpstr>
      <vt:lpstr>Berlin</vt:lpstr>
      <vt:lpstr>TECHNICAL REPORT </vt:lpstr>
      <vt:lpstr>CONTRIBUTORS</vt:lpstr>
      <vt:lpstr>RESEARCH PROBLEM</vt:lpstr>
      <vt:lpstr>RESEARCH HYPOTHESIS</vt:lpstr>
      <vt:lpstr>PURPOSE</vt:lpstr>
      <vt:lpstr>RELEVANCE AND BENEFITS OF THE STUDY</vt:lpstr>
      <vt:lpstr>ABSTRACT</vt:lpstr>
      <vt:lpstr>ABSTRACT</vt:lpstr>
      <vt:lpstr>ABSTRACT (Cont.)</vt:lpstr>
      <vt:lpstr>REVIEW OF LITERATURE</vt:lpstr>
      <vt:lpstr>REVIEW OF LITERATURE</vt:lpstr>
      <vt:lpstr>REVIEW OF LITERATURE (Cont.)</vt:lpstr>
      <vt:lpstr>INTRODUCTION</vt:lpstr>
      <vt:lpstr>CURRENT SYSTEM</vt:lpstr>
      <vt:lpstr>CURRENT SYSTEM - DISADVANTAGES</vt:lpstr>
      <vt:lpstr>AUTOMATED SYSTEM - RESOLUTION</vt:lpstr>
      <vt:lpstr>METHODOLOGY</vt:lpstr>
      <vt:lpstr>RESARCH METHODOLOGY</vt:lpstr>
      <vt:lpstr>RESULTS</vt:lpstr>
      <vt:lpstr>FINDINGS – COMPARISON OF POINT SERVICE</vt:lpstr>
      <vt:lpstr>FINDINGS – NEED OF AN ONLINE POINT MANAGEMENT SYSTEM</vt:lpstr>
      <vt:lpstr>FINDINGS - Need of real-time information of Routes of Points</vt:lpstr>
      <vt:lpstr>FINDINGS - Need of real-time information of Drivers</vt:lpstr>
      <vt:lpstr>FINDINGS - Need of real-time tracking of Points</vt:lpstr>
      <vt:lpstr>FINDINGS - Satisfaction with the current paper-based registration system </vt:lpstr>
      <vt:lpstr>FINDINGS - Need of Online Registration</vt:lpstr>
      <vt:lpstr>FINDINGS - Need of E-Billing System</vt:lpstr>
      <vt:lpstr>FINDINGS - Need of Intelligent Safety and Security Sensors</vt:lpstr>
      <vt:lpstr>CONCLUSION</vt:lpstr>
      <vt:lpstr>CONCLUSION - EXPLORATORY DATA ANALYSIS</vt:lpstr>
      <vt:lpstr>CONCLUSION - EXPLORATORY DATA ANALYSIS</vt:lpstr>
      <vt:lpstr>CONCLUSION - EXPLORATORY DATA ANALYSIS</vt:lpstr>
      <vt:lpstr>RECOMMENDATIONS</vt:lpstr>
      <vt:lpstr>RECOMMENDATIONS</vt:lpstr>
      <vt:lpstr>RECOMMENDATIONS</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Report</dc:title>
  <dc:creator>Muhammad Mudassir</dc:creator>
  <cp:lastModifiedBy>Sufyan</cp:lastModifiedBy>
  <cp:revision>30</cp:revision>
  <dcterms:created xsi:type="dcterms:W3CDTF">2021-05-24T18:15:05Z</dcterms:created>
  <dcterms:modified xsi:type="dcterms:W3CDTF">2021-05-27T05:26:22Z</dcterms:modified>
</cp:coreProperties>
</file>